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592" r:id="rId3"/>
    <p:sldId id="540" r:id="rId4"/>
    <p:sldId id="547" r:id="rId5"/>
    <p:sldId id="587" r:id="rId6"/>
    <p:sldId id="577" r:id="rId7"/>
    <p:sldId id="510" r:id="rId8"/>
    <p:sldId id="596" r:id="rId9"/>
    <p:sldId id="594" r:id="rId10"/>
    <p:sldId id="598" r:id="rId11"/>
    <p:sldId id="595" r:id="rId12"/>
    <p:sldId id="590" r:id="rId13"/>
    <p:sldId id="585" r:id="rId14"/>
    <p:sldId id="597" r:id="rId15"/>
    <p:sldId id="34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D6DCE5"/>
    <a:srgbClr val="2300E6"/>
    <a:srgbClr val="79FF63"/>
    <a:srgbClr val="FBE000"/>
    <a:srgbClr val="EC0069"/>
    <a:srgbClr val="FF2600"/>
    <a:srgbClr val="FFFFFF"/>
    <a:srgbClr val="FF7E79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4A0B12-F93D-4AE4-ACC9-3491A61342A2}" v="16" dt="2023-05-05T07:10:22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84015"/>
  </p:normalViewPr>
  <p:slideViewPr>
    <p:cSldViewPr snapToGrid="0" snapToObjects="1">
      <p:cViewPr varScale="1">
        <p:scale>
          <a:sx n="31" d="100"/>
          <a:sy n="31" d="100"/>
        </p:scale>
        <p:origin x="14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8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238901 明石　華実" userId="ee44ca9f-3420-46b6-ae17-14103a5f0a66" providerId="ADAL" clId="{AABCA57A-57F9-7041-916C-985B9AD5EEAD}"/>
    <pc:docChg chg="undo custSel modSld">
      <pc:chgData name="19238901 明石　華実" userId="ee44ca9f-3420-46b6-ae17-14103a5f0a66" providerId="ADAL" clId="{AABCA57A-57F9-7041-916C-985B9AD5EEAD}" dt="2022-06-06T12:15:49.255" v="28" actId="1036"/>
      <pc:docMkLst>
        <pc:docMk/>
      </pc:docMkLst>
      <pc:sldChg chg="modSp mod">
        <pc:chgData name="19238901 明石　華実" userId="ee44ca9f-3420-46b6-ae17-14103a5f0a66" providerId="ADAL" clId="{AABCA57A-57F9-7041-916C-985B9AD5EEAD}" dt="2022-06-06T12:15:49.255" v="28" actId="1036"/>
        <pc:sldMkLst>
          <pc:docMk/>
          <pc:sldMk cId="2723858017" sldId="256"/>
        </pc:sldMkLst>
        <pc:spChg chg="mod">
          <ac:chgData name="19238901 明石　華実" userId="ee44ca9f-3420-46b6-ae17-14103a5f0a66" providerId="ADAL" clId="{AABCA57A-57F9-7041-916C-985B9AD5EEAD}" dt="2022-06-06T12:15:49.255" v="28" actId="1036"/>
          <ac:spMkLst>
            <pc:docMk/>
            <pc:sldMk cId="2723858017" sldId="256"/>
            <ac:spMk id="3" creationId="{6CBE9480-AB26-C34D-84DC-B42F624361AE}"/>
          </ac:spMkLst>
        </pc:spChg>
      </pc:sldChg>
    </pc:docChg>
  </pc:docChgLst>
  <pc:docChgLst>
    <pc:chgData name="Akashi Haru" userId="82a3d6f80f39c002" providerId="LiveId" clId="{FB4A0B12-F93D-4AE4-ACC9-3491A61342A2}"/>
    <pc:docChg chg="custSel delSld modSld">
      <pc:chgData name="Akashi Haru" userId="82a3d6f80f39c002" providerId="LiveId" clId="{FB4A0B12-F93D-4AE4-ACC9-3491A61342A2}" dt="2023-05-05T07:11:22.099" v="2" actId="1076"/>
      <pc:docMkLst>
        <pc:docMk/>
      </pc:docMkLst>
      <pc:sldChg chg="del">
        <pc:chgData name="Akashi Haru" userId="82a3d6f80f39c002" providerId="LiveId" clId="{FB4A0B12-F93D-4AE4-ACC9-3491A61342A2}" dt="2023-05-05T07:11:03.966" v="0" actId="47"/>
        <pc:sldMkLst>
          <pc:docMk/>
          <pc:sldMk cId="3148865108" sldId="555"/>
        </pc:sldMkLst>
      </pc:sldChg>
      <pc:sldChg chg="delSp modSp mod delAnim">
        <pc:chgData name="Akashi Haru" userId="82a3d6f80f39c002" providerId="LiveId" clId="{FB4A0B12-F93D-4AE4-ACC9-3491A61342A2}" dt="2023-05-05T07:11:22.099" v="2" actId="1076"/>
        <pc:sldMkLst>
          <pc:docMk/>
          <pc:sldMk cId="2516011337" sldId="590"/>
        </pc:sldMkLst>
        <pc:picChg chg="mod">
          <ac:chgData name="Akashi Haru" userId="82a3d6f80f39c002" providerId="LiveId" clId="{FB4A0B12-F93D-4AE4-ACC9-3491A61342A2}" dt="2023-05-05T07:11:22.099" v="2" actId="1076"/>
          <ac:picMkLst>
            <pc:docMk/>
            <pc:sldMk cId="2516011337" sldId="590"/>
            <ac:picMk id="2" creationId="{74D5C93C-517F-1810-F38B-7D954D50EC61}"/>
          </ac:picMkLst>
        </pc:picChg>
        <pc:picChg chg="del">
          <ac:chgData name="Akashi Haru" userId="82a3d6f80f39c002" providerId="LiveId" clId="{FB4A0B12-F93D-4AE4-ACC9-3491A61342A2}" dt="2023-05-05T07:11:17.565" v="1" actId="478"/>
          <ac:picMkLst>
            <pc:docMk/>
            <pc:sldMk cId="2516011337" sldId="590"/>
            <ac:picMk id="4" creationId="{A128FB96-43D1-545A-2D49-B1BB44DFFBE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0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000">
                <a:solidFill>
                  <a:schemeClr val="tx1"/>
                </a:solidFill>
              </a:rPr>
              <a:t>60</a:t>
            </a:r>
            <a:r>
              <a:rPr lang="ja-JP" sz="2000">
                <a:solidFill>
                  <a:schemeClr val="tx1"/>
                </a:solidFill>
              </a:rPr>
              <a:t>歳以上のペット（犬）の飼育意向</a:t>
            </a:r>
            <a:endParaRPr lang="en-US" sz="2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0480011371422274"/>
          <c:y val="0.172507428881764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20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761943388534925"/>
          <c:y val="0.35484266275440662"/>
          <c:w val="0.66213314185560956"/>
          <c:h val="0.5515090490546942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60歳以上のペット（犬）の飼育意向 [%]</c:v>
                </c:pt>
              </c:strCache>
            </c:strRef>
          </c:tx>
          <c:dPt>
            <c:idx val="0"/>
            <c:bubble3D val="0"/>
            <c:spPr>
              <a:solidFill>
                <a:srgbClr val="FF7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D8-1643-BC23-4EDCCC300FD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3D8-1643-BC23-4EDCCC300FD6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D8-1643-BC23-4EDCCC300FD6}"/>
              </c:ext>
            </c:extLst>
          </c:dPt>
          <c:dLbls>
            <c:dLbl>
              <c:idx val="0"/>
              <c:layout>
                <c:manualLayout>
                  <c:x val="-0.22432037616021711"/>
                  <c:y val="-0.17946923783468408"/>
                </c:manualLayout>
              </c:layout>
              <c:numFmt formatCode="0.0%" sourceLinked="0"/>
              <c:spPr>
                <a:solidFill>
                  <a:schemeClr val="bg1">
                    <a:alpha val="81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55048104365232575"/>
                      <c:h val="0.124697320131065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3D8-1643-BC23-4EDCCC300FD6}"/>
                </c:ext>
              </c:extLst>
            </c:dLbl>
            <c:dLbl>
              <c:idx val="1"/>
              <c:layout>
                <c:manualLayout>
                  <c:x val="1.3811330984006508E-2"/>
                  <c:y val="2.308730953758161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327451739129535"/>
                      <c:h val="0.1374807564101061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33D8-1643-BC23-4EDCCC300FD6}"/>
                </c:ext>
              </c:extLst>
            </c:dLbl>
            <c:dLbl>
              <c:idx val="2"/>
              <c:layout>
                <c:manualLayout>
                  <c:x val="1.7928067557976157E-2"/>
                  <c:y val="9.007516806470671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D8-1643-BC23-4EDCCC300FD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可能な限り飼い続けたい</c:v>
                </c:pt>
                <c:pt idx="1">
                  <c:v>飼いたくない</c:v>
                </c:pt>
                <c:pt idx="2">
                  <c:v>その他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0.89</c:v>
                </c:pt>
                <c:pt idx="1">
                  <c:v>0.10100000000000001</c:v>
                </c:pt>
                <c:pt idx="2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8-1643-BC23-4EDCCC300FD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60</a:t>
            </a:r>
            <a:r>
              <a:rPr kumimoji="1" lang="ja-JP" altLang="en-US"/>
              <a:t>歳以上の方がペットを飼えなくなってきている　　　　</a:t>
            </a:r>
            <a:r>
              <a:rPr kumimoji="1" lang="en-US" altLang="ja-JP" dirty="0"/>
              <a:t>	</a:t>
            </a:r>
            <a:r>
              <a:rPr kumimoji="1" lang="ja-JP" altLang="en-US"/>
              <a:t>「所有権放棄」が原因</a:t>
            </a:r>
            <a:endParaRPr kumimoji="1" lang="en-US" altLang="ja-JP" dirty="0"/>
          </a:p>
          <a:p>
            <a:r>
              <a:rPr kumimoji="1" lang="en-US" altLang="ja-JP" dirty="0"/>
              <a:t>60</a:t>
            </a:r>
            <a:r>
              <a:rPr kumimoji="1" lang="ja-JP" altLang="en-US"/>
              <a:t>歳以上のペットの飼育意向</a:t>
            </a:r>
            <a:r>
              <a:rPr kumimoji="1" lang="en-US" altLang="ja-JP" dirty="0"/>
              <a:t>			</a:t>
            </a:r>
            <a:r>
              <a:rPr kumimoji="1" lang="ja-JP" altLang="en-US"/>
              <a:t>「可能な限り飼育し続けたい」が</a:t>
            </a:r>
            <a:r>
              <a:rPr kumimoji="1" lang="en-US" altLang="ja-JP" dirty="0"/>
              <a:t>9</a:t>
            </a:r>
            <a:r>
              <a:rPr kumimoji="1" lang="ja-JP" altLang="en-US"/>
              <a:t>割</a:t>
            </a:r>
            <a:endParaRPr kumimoji="1" lang="en-US" altLang="ja-JP" dirty="0"/>
          </a:p>
          <a:p>
            <a:r>
              <a:rPr kumimoji="1" lang="ja-JP" altLang="en-US"/>
              <a:t>高齢者がペットとふれあうのことで，「アニマルセラピーの効果がある」と認められている．　→　「動物の問題」が多い．</a:t>
            </a:r>
            <a:endParaRPr kumimoji="1" lang="en-US" altLang="ja-JP" dirty="0"/>
          </a:p>
          <a:p>
            <a:r>
              <a:rPr kumimoji="1" lang="ja-JP" altLang="en-US"/>
              <a:t>ペットロボットの「潜在的需要」が大きい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17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ペットロボットは飽きられる．</a:t>
            </a:r>
            <a:r>
              <a:rPr kumimoji="1" lang="en-US" altLang="ja-JP" dirty="0"/>
              <a:t>	</a:t>
            </a:r>
          </a:p>
          <a:p>
            <a:r>
              <a:rPr kumimoji="1" lang="ja-JP" altLang="en-US"/>
              <a:t>原因：　動物行動学，行動学における「情動の伝染が起きない」　　</a:t>
            </a:r>
            <a:endParaRPr kumimoji="1" lang="en-US" altLang="ja-JP" dirty="0"/>
          </a:p>
          <a:p>
            <a:r>
              <a:rPr kumimoji="1" lang="en-US" altLang="ja-JP" dirty="0"/>
              <a:t>	</a:t>
            </a:r>
            <a:r>
              <a:rPr kumimoji="1" lang="ja-JP" altLang="en-US"/>
              <a:t>行動が単純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感情を理解し，多様な感情からロボット自身が学習することで</a:t>
            </a:r>
            <a:endParaRPr kumimoji="1" lang="en-US" altLang="ja-JP" dirty="0"/>
          </a:p>
          <a:p>
            <a:r>
              <a:rPr kumimoji="1" lang="ja-JP" altLang="en-US"/>
              <a:t>飼い主に合った最適な行動をとるロボット</a:t>
            </a:r>
            <a:r>
              <a:rPr kumimoji="1" lang="en-US" altLang="ja-JP" dirty="0"/>
              <a:t>(</a:t>
            </a:r>
            <a:r>
              <a:rPr kumimoji="1" lang="ja-JP" altLang="en-US"/>
              <a:t>ペット</a:t>
            </a:r>
            <a:r>
              <a:rPr kumimoji="1" lang="en-US" altLang="ja-JP" dirty="0"/>
              <a:t>)</a:t>
            </a:r>
            <a:r>
              <a:rPr kumimoji="1" lang="ja-JP" altLang="en-US"/>
              <a:t>になる．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7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概要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現在は表情のみ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76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039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05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186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602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2877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60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A133-7477-F140-9B34-745D4DB664C2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CB8E-8B9B-BC41-BB78-6C5B9211A414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A5D0-CC1E-A047-A09C-14CAF201412D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631E4-089B-AF45-B351-C8AD2CD8E067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EA64-F3BA-5545-B575-031428789BCF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44EE-5A0E-9443-8056-AD64DF1A623B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519-1940-144B-AEDE-FC33A9EB64A5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4986-37B8-A74D-8CA0-29C90CDBFE9D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81C-2F2A-D34F-A27D-F256D0110F94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7988-6DD9-C347-9983-45FA6E17E0BD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A249-DA50-2149-861A-F89A9B624361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CBECC-6F3B-0D47-BBB6-768D62C1F7E3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eonpet-memorial.com/column/pet-column/car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福田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Yeoh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ゼミ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進捗報告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(09/01)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254" y="3908347"/>
            <a:ext cx="7133492" cy="2233036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研究室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/>
              <a:t>指導教員：	福田 修 教授</a:t>
            </a:r>
          </a:p>
          <a:p>
            <a:r>
              <a:rPr lang="ja-JP" altLang="en-US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7" name="スライド番号プレースホルダー 2">
            <a:extLst>
              <a:ext uri="{FF2B5EF4-FFF2-40B4-BE49-F238E27FC236}">
                <a16:creationId xmlns:a16="http://schemas.microsoft.com/office/drawing/2014/main" id="{3DC9F5C9-154A-CE9A-4BA5-0F55C76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原因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BC17D2F8-9A58-6787-8758-3C728F101D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4353" y="760735"/>
            <a:ext cx="3875694" cy="290555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6802B2D-9D4B-0A9C-B629-9B10FB17CA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41" y="760725"/>
            <a:ext cx="3875708" cy="2905560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DA8D3715-ACDD-11F3-0BD4-CF9E43287C9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0" y="4284947"/>
            <a:ext cx="2880000" cy="2159093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45A7F934-D750-EDC2-D306-3BA7A49BDD1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0800" y="4284947"/>
            <a:ext cx="2880000" cy="2159093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0A467184-C687-EFBA-3FAA-FF7520D5BA0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200" y="4284947"/>
            <a:ext cx="2880000" cy="2159092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FBF1296-9011-5728-6F82-D89B9D6382B0}"/>
              </a:ext>
            </a:extLst>
          </p:cNvPr>
          <p:cNvSpPr/>
          <p:nvPr/>
        </p:nvSpPr>
        <p:spPr>
          <a:xfrm>
            <a:off x="2525737" y="3339250"/>
            <a:ext cx="4092528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表情が似ている</a:t>
            </a:r>
          </a:p>
        </p:txBody>
      </p:sp>
    </p:spTree>
    <p:extLst>
      <p:ext uri="{BB962C8B-B14F-4D97-AF65-F5344CB8AC3E}">
        <p14:creationId xmlns:p14="http://schemas.microsoft.com/office/powerpoint/2010/main" val="235544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実験結果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【2/2】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 12">
            <a:extLst>
              <a:ext uri="{FF2B5EF4-FFF2-40B4-BE49-F238E27FC236}">
                <a16:creationId xmlns:a16="http://schemas.microsoft.com/office/drawing/2014/main" id="{32582C77-F567-79B0-C14A-1C0070957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679443"/>
              </p:ext>
            </p:extLst>
          </p:nvPr>
        </p:nvGraphicFramePr>
        <p:xfrm>
          <a:off x="302386" y="4584451"/>
          <a:ext cx="8539228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984">
                  <a:extLst>
                    <a:ext uri="{9D8B030D-6E8A-4147-A177-3AD203B41FA5}">
                      <a16:colId xmlns:a16="http://schemas.microsoft.com/office/drawing/2014/main" val="3092709162"/>
                    </a:ext>
                  </a:extLst>
                </a:gridCol>
                <a:gridCol w="2149793">
                  <a:extLst>
                    <a:ext uri="{9D8B030D-6E8A-4147-A177-3AD203B41FA5}">
                      <a16:colId xmlns:a16="http://schemas.microsoft.com/office/drawing/2014/main" val="4031764588"/>
                    </a:ext>
                  </a:extLst>
                </a:gridCol>
                <a:gridCol w="557868">
                  <a:extLst>
                    <a:ext uri="{9D8B030D-6E8A-4147-A177-3AD203B41FA5}">
                      <a16:colId xmlns:a16="http://schemas.microsoft.com/office/drawing/2014/main" val="1254117659"/>
                    </a:ext>
                  </a:extLst>
                </a:gridCol>
                <a:gridCol w="2005810">
                  <a:extLst>
                    <a:ext uri="{9D8B030D-6E8A-4147-A177-3AD203B41FA5}">
                      <a16:colId xmlns:a16="http://schemas.microsoft.com/office/drawing/2014/main" val="3362911157"/>
                    </a:ext>
                  </a:extLst>
                </a:gridCol>
                <a:gridCol w="557868">
                  <a:extLst>
                    <a:ext uri="{9D8B030D-6E8A-4147-A177-3AD203B41FA5}">
                      <a16:colId xmlns:a16="http://schemas.microsoft.com/office/drawing/2014/main" val="2528485663"/>
                    </a:ext>
                  </a:extLst>
                </a:gridCol>
                <a:gridCol w="2378905">
                  <a:extLst>
                    <a:ext uri="{9D8B030D-6E8A-4147-A177-3AD203B41FA5}">
                      <a16:colId xmlns:a16="http://schemas.microsoft.com/office/drawing/2014/main" val="1966554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なし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鏡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見本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鏡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見本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推測結果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294192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2EDE935-20C6-01D0-74D9-381B55C6480B}"/>
              </a:ext>
            </a:extLst>
          </p:cNvPr>
          <p:cNvSpPr txBox="1"/>
          <p:nvPr/>
        </p:nvSpPr>
        <p:spPr>
          <a:xfrm>
            <a:off x="310717" y="42151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グラフ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732E5-F255-1D92-B64E-1EE57CD7A959}"/>
              </a:ext>
            </a:extLst>
          </p:cNvPr>
          <p:cNvSpPr txBox="1"/>
          <p:nvPr/>
        </p:nvSpPr>
        <p:spPr>
          <a:xfrm>
            <a:off x="2035727" y="4215119"/>
            <a:ext cx="277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縦軸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AWS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横軸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ヒト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8B1369A-A656-7D68-04C8-B1F198C7372F}"/>
              </a:ext>
            </a:extLst>
          </p:cNvPr>
          <p:cNvSpPr/>
          <p:nvPr/>
        </p:nvSpPr>
        <p:spPr>
          <a:xfrm>
            <a:off x="265691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適合率：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52.8%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6B95C30-4E69-3965-95F8-E56ECB7B85D9}"/>
              </a:ext>
            </a:extLst>
          </p:cNvPr>
          <p:cNvSpPr/>
          <p:nvPr/>
        </p:nvSpPr>
        <p:spPr>
          <a:xfrm>
            <a:off x="2934032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適合率：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70.2%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D08CBF-E274-C8F9-EDDD-E308A4B3099B}"/>
              </a:ext>
            </a:extLst>
          </p:cNvPr>
          <p:cNvSpPr/>
          <p:nvPr/>
        </p:nvSpPr>
        <p:spPr>
          <a:xfrm>
            <a:off x="5703728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適合率：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88.7%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図 2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73B2C7C-F716-11A8-AA69-2A37740663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2" y="740619"/>
            <a:ext cx="2698936" cy="2864184"/>
          </a:xfrm>
          <a:prstGeom prst="rect">
            <a:avLst/>
          </a:prstGeom>
        </p:spPr>
      </p:pic>
      <p:pic>
        <p:nvPicPr>
          <p:cNvPr id="4" name="図 3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E2602093-AAC6-C5F9-A0B7-676AB2B49B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10"/>
          <a:stretch/>
        </p:blipFill>
        <p:spPr>
          <a:xfrm>
            <a:off x="2755791" y="740619"/>
            <a:ext cx="2698936" cy="2864184"/>
          </a:xfrm>
          <a:prstGeom prst="rect">
            <a:avLst/>
          </a:prstGeom>
        </p:spPr>
      </p:pic>
      <p:pic>
        <p:nvPicPr>
          <p:cNvPr id="6" name="図 5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90E4EEB2-E8BC-78B1-C9DA-E4BC0EA089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4727" y="740619"/>
            <a:ext cx="3712065" cy="2864184"/>
          </a:xfrm>
          <a:prstGeom prst="rect">
            <a:avLst/>
          </a:prstGeom>
        </p:spPr>
      </p:pic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DD4F08A5-7894-EB8C-3230-8CF56A633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098067"/>
              </p:ext>
            </p:extLst>
          </p:nvPr>
        </p:nvGraphicFramePr>
        <p:xfrm>
          <a:off x="310717" y="5365401"/>
          <a:ext cx="8530895" cy="11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17">
                  <a:extLst>
                    <a:ext uri="{9D8B030D-6E8A-4147-A177-3AD203B41FA5}">
                      <a16:colId xmlns:a16="http://schemas.microsoft.com/office/drawing/2014/main" val="2518987021"/>
                    </a:ext>
                  </a:extLst>
                </a:gridCol>
                <a:gridCol w="2760858">
                  <a:extLst>
                    <a:ext uri="{9D8B030D-6E8A-4147-A177-3AD203B41FA5}">
                      <a16:colId xmlns:a16="http://schemas.microsoft.com/office/drawing/2014/main" val="1040759691"/>
                    </a:ext>
                  </a:extLst>
                </a:gridCol>
                <a:gridCol w="572617">
                  <a:extLst>
                    <a:ext uri="{9D8B030D-6E8A-4147-A177-3AD203B41FA5}">
                      <a16:colId xmlns:a16="http://schemas.microsoft.com/office/drawing/2014/main" val="805845516"/>
                    </a:ext>
                  </a:extLst>
                </a:gridCol>
                <a:gridCol w="4624803">
                  <a:extLst>
                    <a:ext uri="{9D8B030D-6E8A-4147-A177-3AD203B41FA5}">
                      <a16:colId xmlns:a16="http://schemas.microsoft.com/office/drawing/2014/main" val="24681377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HAPPY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CONFUSED &amp; ANGRY &amp; DISGUSTED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2496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SURPRISED &amp; FEAR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5525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CALM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912653"/>
                  </a:ext>
                </a:extLst>
              </a:tr>
            </a:tbl>
          </a:graphicData>
        </a:graphic>
      </p:graphicFrame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1ED326F-7D19-92AA-8845-92C1741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20DF19-79B4-0066-D313-EF2AFB04FD98}"/>
              </a:ext>
            </a:extLst>
          </p:cNvPr>
          <p:cNvSpPr txBox="1"/>
          <p:nvPr/>
        </p:nvSpPr>
        <p:spPr>
          <a:xfrm>
            <a:off x="374836" y="49960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感情</a:t>
            </a:r>
          </a:p>
        </p:txBody>
      </p:sp>
    </p:spTree>
    <p:extLst>
      <p:ext uri="{BB962C8B-B14F-4D97-AF65-F5344CB8AC3E}">
        <p14:creationId xmlns:p14="http://schemas.microsoft.com/office/powerpoint/2010/main" val="3398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サーボ制御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画面収録 2022-09-30 18.13.09" descr="画面収録 2022-09-30 18.13.09">
            <a:hlinkClick r:id="" action="ppaction://media"/>
            <a:extLst>
              <a:ext uri="{FF2B5EF4-FFF2-40B4-BE49-F238E27FC236}">
                <a16:creationId xmlns:a16="http://schemas.microsoft.com/office/drawing/2014/main" id="{74D5C93C-517F-1810-F38B-7D954D50EC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ブックマーク 1" time="0"/>
                    <p14:bmk name="ブックマーク 2" time="11588.8956"/>
                    <p14:bmk name="ブックマーク 3" time="24093.8956"/>
                    <p14:bmk name="ブックマーク 4" time="32633.8956"/>
                    <p14:bmk name="ブックマーク 5" time="39953.8956"/>
                  </p14:bmkLst>
                </p14:media>
              </p:ext>
            </p:extLst>
          </p:nvPr>
        </p:nvPicPr>
        <p:blipFill rotWithShape="1">
          <a:blip r:embed="rId7"/>
          <a:srcRect l="7500" t="15238" r="63823" b="47350"/>
          <a:stretch>
            <a:fillRect/>
          </a:stretch>
        </p:blipFill>
        <p:spPr>
          <a:xfrm>
            <a:off x="1464204" y="2451062"/>
            <a:ext cx="2589634" cy="2111531"/>
          </a:xfrm>
          <a:prstGeom prst="rect">
            <a:avLst/>
          </a:prstGeom>
        </p:spPr>
      </p:pic>
      <p:pic>
        <p:nvPicPr>
          <p:cNvPr id="3" name="IMG_9974" descr="IMG_9974">
            <a:hlinkClick r:id="" action="ppaction://media"/>
            <a:extLst>
              <a:ext uri="{FF2B5EF4-FFF2-40B4-BE49-F238E27FC236}">
                <a16:creationId xmlns:a16="http://schemas.microsoft.com/office/drawing/2014/main" id="{FEC42BCC-8318-555D-CAC8-E8DE314E02A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17904" b="2275"/>
          <a:stretch/>
        </p:blipFill>
        <p:spPr>
          <a:xfrm rot="10800000">
            <a:off x="4976048" y="776171"/>
            <a:ext cx="3893361" cy="5461314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23CAD49-9782-8BDE-C429-052A6CE229EC}"/>
              </a:ext>
            </a:extLst>
          </p:cNvPr>
          <p:cNvGrpSpPr/>
          <p:nvPr/>
        </p:nvGrpSpPr>
        <p:grpSpPr>
          <a:xfrm>
            <a:off x="7305793" y="4852490"/>
            <a:ext cx="1563616" cy="1384995"/>
            <a:chOff x="3168066" y="4696843"/>
            <a:chExt cx="1563616" cy="1384995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4162257-2C44-083E-5C7A-699463F2EE74}"/>
                </a:ext>
              </a:extLst>
            </p:cNvPr>
            <p:cNvSpPr txBox="1"/>
            <p:nvPr/>
          </p:nvSpPr>
          <p:spPr>
            <a:xfrm>
              <a:off x="3298010" y="4696843"/>
              <a:ext cx="1244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HAPPY</a:t>
              </a:r>
              <a:endParaRPr kumimoji="1" lang="ja-JP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D4F1D-C3F0-9CB5-63F8-F310A48A655C}"/>
                </a:ext>
              </a:extLst>
            </p:cNvPr>
            <p:cNvSpPr txBox="1"/>
            <p:nvPr/>
          </p:nvSpPr>
          <p:spPr>
            <a:xfrm>
              <a:off x="3168066" y="5158508"/>
              <a:ext cx="1563616" cy="923330"/>
            </a:xfrm>
            <a:prstGeom prst="rect">
              <a:avLst/>
            </a:prstGeom>
            <a:solidFill>
              <a:srgbClr val="EC0069"/>
            </a:solidFill>
          </p:spPr>
          <p:txBody>
            <a:bodyPr wrap="square" rtlCol="0">
              <a:spAutoFit/>
            </a:bodyPr>
            <a:lstStyle/>
            <a:p>
              <a:endParaRPr kumimoji="1" lang="en-US" altLang="ja-JP" dirty="0"/>
            </a:p>
            <a:p>
              <a:endParaRPr kumimoji="1" lang="en-US" altLang="ja-JP" dirty="0"/>
            </a:p>
            <a:p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3CCC4E2-CDAC-E04B-3576-43F4D23663CE}"/>
              </a:ext>
            </a:extLst>
          </p:cNvPr>
          <p:cNvGrpSpPr/>
          <p:nvPr/>
        </p:nvGrpSpPr>
        <p:grpSpPr>
          <a:xfrm>
            <a:off x="7148081" y="4852490"/>
            <a:ext cx="1879041" cy="1384995"/>
            <a:chOff x="5905511" y="4466010"/>
            <a:chExt cx="1879041" cy="1384995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91DF7FB-DF3D-D87F-FEDB-525033FD16E3}"/>
                </a:ext>
              </a:extLst>
            </p:cNvPr>
            <p:cNvSpPr txBox="1"/>
            <p:nvPr/>
          </p:nvSpPr>
          <p:spPr>
            <a:xfrm>
              <a:off x="5905511" y="4466010"/>
              <a:ext cx="1879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CONFUSED</a:t>
              </a:r>
              <a:endParaRPr kumimoji="1" lang="ja-JP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D27C5E1-6985-D995-5E66-61629CBF1889}"/>
                </a:ext>
              </a:extLst>
            </p:cNvPr>
            <p:cNvSpPr txBox="1"/>
            <p:nvPr/>
          </p:nvSpPr>
          <p:spPr>
            <a:xfrm>
              <a:off x="6063223" y="4927675"/>
              <a:ext cx="1563616" cy="923330"/>
            </a:xfrm>
            <a:prstGeom prst="rect">
              <a:avLst/>
            </a:prstGeom>
            <a:solidFill>
              <a:srgbClr val="FBE000"/>
            </a:solidFill>
          </p:spPr>
          <p:txBody>
            <a:bodyPr wrap="square" rtlCol="0">
              <a:spAutoFit/>
            </a:bodyPr>
            <a:lstStyle/>
            <a:p>
              <a:endParaRPr kumimoji="1" lang="en-US" altLang="ja-JP" dirty="0">
                <a:highlight>
                  <a:srgbClr val="FFFF00"/>
                </a:highlight>
              </a:endParaRPr>
            </a:p>
            <a:p>
              <a:endParaRPr kumimoji="1" lang="en-US" altLang="ja-JP" dirty="0">
                <a:highlight>
                  <a:srgbClr val="FFFF00"/>
                </a:highlight>
              </a:endParaRPr>
            </a:p>
            <a:p>
              <a:endParaRPr kumimoji="1" lang="ja-JP" alt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080363E5-65DE-2455-02CD-67A1874A703E}"/>
              </a:ext>
            </a:extLst>
          </p:cNvPr>
          <p:cNvGrpSpPr/>
          <p:nvPr/>
        </p:nvGrpSpPr>
        <p:grpSpPr>
          <a:xfrm>
            <a:off x="7121632" y="4852490"/>
            <a:ext cx="1931939" cy="1384995"/>
            <a:chOff x="6133958" y="2232423"/>
            <a:chExt cx="1931939" cy="1384995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2206A8B-0AB3-EC5B-BD0A-3438C97D8855}"/>
                </a:ext>
              </a:extLst>
            </p:cNvPr>
            <p:cNvSpPr txBox="1"/>
            <p:nvPr/>
          </p:nvSpPr>
          <p:spPr>
            <a:xfrm>
              <a:off x="6133958" y="2232423"/>
              <a:ext cx="1931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SURPRISED</a:t>
              </a:r>
              <a:endParaRPr kumimoji="1" lang="ja-JP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455C56F-751D-B944-531A-CC0F974C310D}"/>
                </a:ext>
              </a:extLst>
            </p:cNvPr>
            <p:cNvSpPr txBox="1"/>
            <p:nvPr/>
          </p:nvSpPr>
          <p:spPr>
            <a:xfrm>
              <a:off x="6318119" y="2694088"/>
              <a:ext cx="1563616" cy="923330"/>
            </a:xfrm>
            <a:prstGeom prst="rect">
              <a:avLst/>
            </a:prstGeom>
            <a:solidFill>
              <a:srgbClr val="79FF63"/>
            </a:solidFill>
          </p:spPr>
          <p:txBody>
            <a:bodyPr wrap="square" rtlCol="0">
              <a:spAutoFit/>
            </a:bodyPr>
            <a:lstStyle/>
            <a:p>
              <a:endParaRPr kumimoji="1" lang="en-US" altLang="ja-JP" dirty="0">
                <a:highlight>
                  <a:srgbClr val="FFFF00"/>
                </a:highlight>
              </a:endParaRPr>
            </a:p>
            <a:p>
              <a:endParaRPr kumimoji="1" lang="en-US" altLang="ja-JP" dirty="0">
                <a:highlight>
                  <a:srgbClr val="FFFF00"/>
                </a:highlight>
              </a:endParaRPr>
            </a:p>
            <a:p>
              <a:endParaRPr kumimoji="1" lang="ja-JP" alt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8690172-67C6-492D-9B3B-498AB61A5EA5}"/>
              </a:ext>
            </a:extLst>
          </p:cNvPr>
          <p:cNvGrpSpPr/>
          <p:nvPr/>
        </p:nvGrpSpPr>
        <p:grpSpPr>
          <a:xfrm>
            <a:off x="7305793" y="4852490"/>
            <a:ext cx="1563616" cy="1384995"/>
            <a:chOff x="6545999" y="624580"/>
            <a:chExt cx="1563616" cy="1384995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ADBC6EE-D620-778C-176A-2DFA32801376}"/>
                </a:ext>
              </a:extLst>
            </p:cNvPr>
            <p:cNvSpPr txBox="1"/>
            <p:nvPr/>
          </p:nvSpPr>
          <p:spPr>
            <a:xfrm>
              <a:off x="6926896" y="624580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SAD</a:t>
              </a:r>
              <a:endParaRPr kumimoji="1" lang="ja-JP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69D16C7-6BD4-4992-98E7-B37572359630}"/>
                </a:ext>
              </a:extLst>
            </p:cNvPr>
            <p:cNvSpPr txBox="1"/>
            <p:nvPr/>
          </p:nvSpPr>
          <p:spPr>
            <a:xfrm>
              <a:off x="6545999" y="1086245"/>
              <a:ext cx="1563616" cy="923330"/>
            </a:xfrm>
            <a:prstGeom prst="rect">
              <a:avLst/>
            </a:prstGeom>
            <a:solidFill>
              <a:srgbClr val="2300E6"/>
            </a:solidFill>
          </p:spPr>
          <p:txBody>
            <a:bodyPr wrap="square" rtlCol="0">
              <a:spAutoFit/>
            </a:bodyPr>
            <a:lstStyle/>
            <a:p>
              <a:endParaRPr kumimoji="1" lang="en-US" altLang="ja-JP" dirty="0">
                <a:highlight>
                  <a:srgbClr val="FFFF00"/>
                </a:highlight>
              </a:endParaRPr>
            </a:p>
            <a:p>
              <a:endParaRPr kumimoji="1" lang="en-US" altLang="ja-JP" dirty="0">
                <a:highlight>
                  <a:srgbClr val="FFFF00"/>
                </a:highlight>
              </a:endParaRPr>
            </a:p>
            <a:p>
              <a:endParaRPr kumimoji="1" lang="ja-JP" altLang="en-US">
                <a:highlight>
                  <a:srgbClr val="FFFF00"/>
                </a:highlight>
              </a:endParaRPr>
            </a:p>
          </p:txBody>
        </p:sp>
      </p:grp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0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262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3638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9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video>
                  <p:cMediaNode vol="80000" mute="1">
                    <p:cTn id="10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seq concurrent="1" nextAc="seek">
                  <p:cTn id="11" restart="whenNotActive" fill="hold" evtFilter="cancelBubble" nodeType="interactiveSeq">
                    <p:stCondLst>
                      <p:cond evt="onMediaBookmark" delay="0">
                        <p:tgtEl>
                          <p14:bmkTgt spid="2" bmkName="ブックマーク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" fill="hold">
                          <p:stCondLst>
                            <p:cond delay="0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ブックマーク 1"/>
                      </p:tgtEl>
                    </p:cond>
                  </p:nextCondLst>
                </p:seq>
                <p:seq concurrent="1" nextAc="seek">
                  <p:cTn id="16" restart="whenNotActive" fill="hold" evtFilter="cancelBubble" nodeType="interactiveSeq">
                    <p:stCondLst>
                      <p:cond evt="onMediaBookmark" delay="0">
                        <p:tgtEl>
                          <p14:bmkTgt spid="2" bmkName="ブックマーク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7" fill="hold">
                          <p:stCondLst>
                            <p:cond delay="0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ブックマーク 2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2" bmkName="ブックマーク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ブックマーク 3"/>
                      </p:tgtEl>
                    </p:cond>
                  </p:nextCondLst>
                </p:seq>
                <p:seq concurrent="1" nextAc="seek">
                  <p:cTn id="30" restart="whenNotActive" fill="hold" evtFilter="cancelBubble" nodeType="interactiveSeq">
                    <p:stCondLst>
                      <p:cond evt="onMediaBookmark" delay="0">
                        <p:tgtEl>
                          <p14:bmkTgt spid="2" bmkName="ブックマーク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1" fill="hold">
                          <p:stCondLst>
                            <p:cond delay="0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ブックマーク 4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2" bmkName="ブックマーク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ブックマーク 5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262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3638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53833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1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video>
                  <p:cMediaNode vol="80000" mute="1">
                    <p:cTn id="12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video>
                  <p:cMediaNode vol="80000" mute="1">
                    <p:cTn id="13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3D2EBC-F093-68C8-5589-34F3C10E6BD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F53DE3-C39E-FF73-500C-322809A71A1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予稿執筆</a:t>
            </a:r>
            <a:endParaRPr kumimoji="1" lang="en-US" altLang="ja-JP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799674-5DC2-415F-E221-34A0BE2D8AC7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89EE07C-3ABA-5C9D-7F73-60BEF9EE3E37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9E1DA59-752F-0B22-EE03-5D9AFC516E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3478" y="1067956"/>
            <a:ext cx="3588982" cy="5012384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4A04B42-C706-F02C-D4AF-9444BACE51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510" y="1067959"/>
            <a:ext cx="3588982" cy="501237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A4DFF3D0-1EFB-47E6-B92A-D3C06D103F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42" y="1067956"/>
            <a:ext cx="3588982" cy="5012384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DB0532F9-2449-1D59-55F5-31F9096E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533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4" y="700395"/>
            <a:ext cx="7831513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480960" y="4297761"/>
            <a:ext cx="1557851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28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99514" y="4293017"/>
            <a:ext cx="156146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28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974223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35033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167927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392665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BA03E8F-D80C-A044-8949-C9EBC2E5D9D8}"/>
              </a:ext>
            </a:extLst>
          </p:cNvPr>
          <p:cNvSpPr txBox="1"/>
          <p:nvPr/>
        </p:nvSpPr>
        <p:spPr>
          <a:xfrm>
            <a:off x="480960" y="1880914"/>
            <a:ext cx="1557851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kumimoji="1" lang="ja-JP" altLang="en-US" sz="28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0B5682-268E-9546-9B25-B3A717B74975}"/>
              </a:ext>
            </a:extLst>
          </p:cNvPr>
          <p:cNvSpPr/>
          <p:nvPr/>
        </p:nvSpPr>
        <p:spPr>
          <a:xfrm>
            <a:off x="480960" y="2415887"/>
            <a:ext cx="3740725" cy="1736646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597125" y="2868711"/>
            <a:ext cx="349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・予稿執筆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・サーボ制御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597125" y="510303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・予稿仕上げ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・プログラムの修正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F0773E8-9DC1-E340-9CBF-4DE388D6C774}"/>
              </a:ext>
            </a:extLst>
          </p:cNvPr>
          <p:cNvSpPr txBox="1"/>
          <p:nvPr/>
        </p:nvSpPr>
        <p:spPr>
          <a:xfrm>
            <a:off x="4999514" y="1874899"/>
            <a:ext cx="1561464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kumimoji="1" lang="ja-JP" altLang="en-US" sz="28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8543987-0570-7547-9367-AA903B45CE2F}"/>
              </a:ext>
            </a:extLst>
          </p:cNvPr>
          <p:cNvSpPr/>
          <p:nvPr/>
        </p:nvSpPr>
        <p:spPr>
          <a:xfrm>
            <a:off x="4999514" y="2404134"/>
            <a:ext cx="3740725" cy="1736646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822252"/>
            <a:ext cx="3740725" cy="1736646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834880"/>
            <a:ext cx="3740725" cy="1736646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7085" y="2866333"/>
            <a:ext cx="349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・予稿執筆</a:t>
            </a:r>
            <a:endParaRPr kumimoji="1" lang="en-US" altLang="ja-JP" sz="2400" dirty="0"/>
          </a:p>
          <a:p>
            <a:r>
              <a:rPr kumimoji="1" lang="ja-JP" altLang="en-US" sz="2400"/>
              <a:t>・プログラム作成</a:t>
            </a:r>
            <a:endParaRPr kumimoji="1" lang="en-US" altLang="ja-JP" sz="24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7085" y="5090944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・モータ動作が若干遅延．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→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出力を減らす．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・予稿の仕上げ．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73BEB5-CE1F-03DC-600A-CA5B49D8C6B4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598159-9C2A-03F8-7F8D-5173AF1445B8}"/>
              </a:ext>
            </a:extLst>
          </p:cNvPr>
          <p:cNvSpPr txBox="1"/>
          <p:nvPr/>
        </p:nvSpPr>
        <p:spPr>
          <a:xfrm>
            <a:off x="546022" y="-11986"/>
            <a:ext cx="340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テーマ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06886B-9BBF-7DDD-E87F-B2D5DA2FE840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A6F850-9530-30E6-8290-202B50205D0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717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73238"/>
            <a:ext cx="7772400" cy="1655762"/>
          </a:xfrm>
        </p:spPr>
        <p:txBody>
          <a:bodyPr>
            <a:normAutofit/>
          </a:bodyPr>
          <a:lstStyle/>
          <a:p>
            <a:r>
              <a:rPr lang="ja-JP" altLang="en-US" sz="4000"/>
              <a:t>ご清聴ありがとうございました．</a:t>
            </a:r>
            <a:endParaRPr kumimoji="1" lang="ja-JP" altLang="en-US" sz="4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652D87-1EB3-EB4A-8BAA-44076728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1707" y="6481000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1EAFF-0D65-857D-B7A0-F6F8BE628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590" y="3844419"/>
            <a:ext cx="7710817" cy="2233036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理工学科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知能情報システムコース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/>
              <a:t>指導教員：福田 修 教授</a:t>
            </a:r>
            <a:r>
              <a:rPr lang="en-US" altLang="ja-JP" dirty="0"/>
              <a:t>,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190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4" y="700395"/>
            <a:ext cx="7831513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480960" y="4297761"/>
            <a:ext cx="1557851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28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99514" y="4293017"/>
            <a:ext cx="156146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28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974223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35033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167927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392665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BA03E8F-D80C-A044-8949-C9EBC2E5D9D8}"/>
              </a:ext>
            </a:extLst>
          </p:cNvPr>
          <p:cNvSpPr txBox="1"/>
          <p:nvPr/>
        </p:nvSpPr>
        <p:spPr>
          <a:xfrm>
            <a:off x="480960" y="1880914"/>
            <a:ext cx="1557851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kumimoji="1" lang="ja-JP" altLang="en-US" sz="28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0B5682-268E-9546-9B25-B3A717B74975}"/>
              </a:ext>
            </a:extLst>
          </p:cNvPr>
          <p:cNvSpPr/>
          <p:nvPr/>
        </p:nvSpPr>
        <p:spPr>
          <a:xfrm>
            <a:off x="480960" y="2415887"/>
            <a:ext cx="3740725" cy="1736646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597125" y="2868711"/>
            <a:ext cx="349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・予稿執筆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・サーボ制御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597125" y="510303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・予稿執筆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・プログラムの修正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F0773E8-9DC1-E340-9CBF-4DE388D6C774}"/>
              </a:ext>
            </a:extLst>
          </p:cNvPr>
          <p:cNvSpPr txBox="1"/>
          <p:nvPr/>
        </p:nvSpPr>
        <p:spPr>
          <a:xfrm>
            <a:off x="4999514" y="1874899"/>
            <a:ext cx="1561464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kumimoji="1" lang="ja-JP" altLang="en-US" sz="28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8543987-0570-7547-9367-AA903B45CE2F}"/>
              </a:ext>
            </a:extLst>
          </p:cNvPr>
          <p:cNvSpPr/>
          <p:nvPr/>
        </p:nvSpPr>
        <p:spPr>
          <a:xfrm>
            <a:off x="4999514" y="2404134"/>
            <a:ext cx="3740725" cy="1736646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822252"/>
            <a:ext cx="3740725" cy="1736646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834880"/>
            <a:ext cx="3740725" cy="1736646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7085" y="2866333"/>
            <a:ext cx="349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・予稿執筆</a:t>
            </a:r>
            <a:endParaRPr kumimoji="1" lang="en-US" altLang="ja-JP" sz="2400" dirty="0"/>
          </a:p>
          <a:p>
            <a:r>
              <a:rPr kumimoji="1" lang="ja-JP" altLang="en-US" sz="2400"/>
              <a:t>・プログラム作成</a:t>
            </a:r>
            <a:endParaRPr kumimoji="1" lang="en-US" altLang="ja-JP" sz="24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7085" y="5090944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・モータ動作が若干遅延．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→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出力を減らす．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・予稿の仕上げ．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73BEB5-CE1F-03DC-600A-CA5B49D8C6B4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598159-9C2A-03F8-7F8D-5173AF1445B8}"/>
              </a:ext>
            </a:extLst>
          </p:cNvPr>
          <p:cNvSpPr txBox="1"/>
          <p:nvPr/>
        </p:nvSpPr>
        <p:spPr>
          <a:xfrm>
            <a:off x="546022" y="-11986"/>
            <a:ext cx="340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テーマ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06886B-9BBF-7DDD-E87F-B2D5DA2FE840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A6F850-9530-30E6-8290-202B50205D0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67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8A8BA6B-1E64-AA65-48E5-121FB8199F58}"/>
              </a:ext>
            </a:extLst>
          </p:cNvPr>
          <p:cNvGrpSpPr/>
          <p:nvPr/>
        </p:nvGrpSpPr>
        <p:grpSpPr>
          <a:xfrm>
            <a:off x="-766482" y="-255483"/>
            <a:ext cx="6261310" cy="6965564"/>
            <a:chOff x="-766482" y="228621"/>
            <a:chExt cx="6414247" cy="6629367"/>
          </a:xfrm>
        </p:grpSpPr>
        <p:graphicFrame>
          <p:nvGraphicFramePr>
            <p:cNvPr id="3" name="グラフ 2">
              <a:extLst>
                <a:ext uri="{FF2B5EF4-FFF2-40B4-BE49-F238E27FC236}">
                  <a16:creationId xmlns:a16="http://schemas.microsoft.com/office/drawing/2014/main" id="{998A8469-AB0E-5B46-99AD-6ED26E0F0A73}"/>
                </a:ext>
              </a:extLst>
            </p:cNvPr>
            <p:cNvGraphicFramePr/>
            <p:nvPr/>
          </p:nvGraphicFramePr>
          <p:xfrm>
            <a:off x="-766482" y="228621"/>
            <a:ext cx="6414247" cy="66293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BE47DC1-2F9E-3C40-A4B5-E3AE0E93E76E}"/>
                </a:ext>
              </a:extLst>
            </p:cNvPr>
            <p:cNvSpPr txBox="1"/>
            <p:nvPr/>
          </p:nvSpPr>
          <p:spPr>
            <a:xfrm>
              <a:off x="1211779" y="6435770"/>
              <a:ext cx="245772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sz="700" u="sng" dirty="0">
                  <a:hlinkClick r:id="rId4"/>
                </a:rPr>
                <a:t>https://www.aeonpet-memorial.com/column/pet-column/care/</a:t>
              </a:r>
              <a:endParaRPr kumimoji="1" lang="ja-JP" altLang="en-US" sz="700"/>
            </a:p>
          </p:txBody>
        </p:sp>
      </p:grp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AAC75-1843-3CD8-E74D-C911C49353C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1437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背景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F3C33-C3EE-9E72-DAB6-94F21771FF83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1F88BC8-E0EF-FF8E-23F4-431A9C279AB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C400B73C-40B0-730C-34AE-F25758F7CC5A}"/>
              </a:ext>
            </a:extLst>
          </p:cNvPr>
          <p:cNvGrpSpPr/>
          <p:nvPr/>
        </p:nvGrpSpPr>
        <p:grpSpPr>
          <a:xfrm>
            <a:off x="4718641" y="1531822"/>
            <a:ext cx="4212597" cy="4579140"/>
            <a:chOff x="4631455" y="991504"/>
            <a:chExt cx="4212597" cy="4579140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C2FF853B-8A44-A042-4B61-FD3DCB0517E2}"/>
                </a:ext>
              </a:extLst>
            </p:cNvPr>
            <p:cNvGrpSpPr/>
            <p:nvPr/>
          </p:nvGrpSpPr>
          <p:grpSpPr>
            <a:xfrm>
              <a:off x="4631455" y="991504"/>
              <a:ext cx="4212595" cy="1723549"/>
              <a:chOff x="148802" y="-271507"/>
              <a:chExt cx="4212595" cy="1723549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3E2522F-5551-B2A5-5DF5-EA9D6AA4B63D}"/>
                  </a:ext>
                </a:extLst>
              </p:cNvPr>
              <p:cNvSpPr txBox="1"/>
              <p:nvPr/>
            </p:nvSpPr>
            <p:spPr>
              <a:xfrm>
                <a:off x="148802" y="251713"/>
                <a:ext cx="4212595" cy="1200329"/>
              </a:xfrm>
              <a:prstGeom prst="rect">
                <a:avLst/>
              </a:prstGeom>
              <a:solidFill>
                <a:srgbClr val="FF7E79">
                  <a:alpha val="2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心理的利点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生理的利点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社会的利点</a:t>
                </a:r>
                <a:endParaRPr kumimoji="1" lang="en-US" altLang="ja-JP" sz="2400" dirty="0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2A088248-04B8-6F06-EC9B-5C59B255B906}"/>
                  </a:ext>
                </a:extLst>
              </p:cNvPr>
              <p:cNvSpPr txBox="1"/>
              <p:nvPr/>
            </p:nvSpPr>
            <p:spPr>
              <a:xfrm>
                <a:off x="148802" y="-271507"/>
                <a:ext cx="4212595" cy="523220"/>
              </a:xfrm>
              <a:prstGeom prst="rect">
                <a:avLst/>
              </a:prstGeom>
              <a:gradFill flip="none" rotWithShape="1">
                <a:gsLst>
                  <a:gs pos="0">
                    <a:srgbClr val="FF4F4A"/>
                  </a:gs>
                  <a:gs pos="100000">
                    <a:srgbClr val="941100"/>
                  </a:gs>
                </a:gsLst>
                <a:lin ang="5400000" scaled="0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b="1">
                    <a:solidFill>
                      <a:schemeClr val="bg1"/>
                    </a:solidFill>
                  </a:rPr>
                  <a:t>アニマル・セラピーの利点</a:t>
                </a: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6ECDAA3C-DB20-03F0-E608-41D5C0C8D529}"/>
                </a:ext>
              </a:extLst>
            </p:cNvPr>
            <p:cNvGrpSpPr/>
            <p:nvPr/>
          </p:nvGrpSpPr>
          <p:grpSpPr>
            <a:xfrm>
              <a:off x="4632051" y="3108432"/>
              <a:ext cx="4212001" cy="2462212"/>
              <a:chOff x="4952776" y="-187319"/>
              <a:chExt cx="4212001" cy="2462212"/>
            </a:xfrm>
          </p:grpSpPr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7A9C89C-AC45-03FD-8FF9-32053F98EEA6}"/>
                  </a:ext>
                </a:extLst>
              </p:cNvPr>
              <p:cNvSpPr txBox="1"/>
              <p:nvPr/>
            </p:nvSpPr>
            <p:spPr>
              <a:xfrm>
                <a:off x="4952777" y="-187319"/>
                <a:ext cx="4212000" cy="523220"/>
              </a:xfrm>
              <a:prstGeom prst="rect">
                <a:avLst/>
              </a:prstGeom>
              <a:gradFill>
                <a:gsLst>
                  <a:gs pos="0">
                    <a:srgbClr val="0096FF"/>
                  </a:gs>
                  <a:gs pos="99000">
                    <a:srgbClr val="005493"/>
                  </a:gs>
                </a:gsLst>
                <a:lin ang="5400000" scaled="0"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b="1">
                    <a:solidFill>
                      <a:schemeClr val="bg1"/>
                    </a:solidFill>
                  </a:rPr>
                  <a:t>動物の問題点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F8A6B22-FC37-FCE0-DC4B-3681F8319522}"/>
                  </a:ext>
                </a:extLst>
              </p:cNvPr>
              <p:cNvSpPr txBox="1"/>
              <p:nvPr/>
            </p:nvSpPr>
            <p:spPr>
              <a:xfrm>
                <a:off x="4952776" y="335901"/>
                <a:ext cx="4211999" cy="1938992"/>
              </a:xfrm>
              <a:prstGeom prst="rect">
                <a:avLst/>
              </a:prstGeom>
              <a:solidFill>
                <a:srgbClr val="76D6FF">
                  <a:alpha val="2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アレルギー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噛みつき，引っかき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人畜感染症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住居問題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長期的に高コスト</a:t>
                </a:r>
                <a:r>
                  <a:rPr kumimoji="1" lang="en-US" altLang="ja-JP" sz="2400" dirty="0"/>
                  <a:t>		 </a:t>
                </a:r>
                <a:r>
                  <a:rPr kumimoji="1" lang="ja-JP" altLang="en-US" sz="2400"/>
                  <a:t>　など</a:t>
                </a:r>
                <a:endParaRPr kumimoji="1" lang="en-US" altLang="ja-JP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33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下矢印 13">
            <a:extLst>
              <a:ext uri="{FF2B5EF4-FFF2-40B4-BE49-F238E27FC236}">
                <a16:creationId xmlns:a16="http://schemas.microsoft.com/office/drawing/2014/main" id="{91620F8A-6270-724C-8B98-93247D2BE6A9}"/>
              </a:ext>
            </a:extLst>
          </p:cNvPr>
          <p:cNvSpPr/>
          <p:nvPr/>
        </p:nvSpPr>
        <p:spPr>
          <a:xfrm rot="16200000">
            <a:off x="3400998" y="1566206"/>
            <a:ext cx="534390" cy="46997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スライド番号プレースホルダー 2">
            <a:extLst>
              <a:ext uri="{FF2B5EF4-FFF2-40B4-BE49-F238E27FC236}">
                <a16:creationId xmlns:a16="http://schemas.microsoft.com/office/drawing/2014/main" id="{9E046DB0-E343-843F-AFD2-5B824F5A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0DEF90-C2B1-961F-0FDE-874CFA7ACB1F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693665-32BD-7A64-E20A-EF7A855DEDD1}"/>
              </a:ext>
            </a:extLst>
          </p:cNvPr>
          <p:cNvSpPr txBox="1"/>
          <p:nvPr/>
        </p:nvSpPr>
        <p:spPr>
          <a:xfrm>
            <a:off x="546022" y="-11986"/>
            <a:ext cx="1437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目的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ABEF5D-878A-66AE-EFAD-87289514E388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EB8B0C2-FF06-07D2-5AD2-EDE55559C383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04CE755-C91F-8D48-9575-53FAD3AB48CB}"/>
              </a:ext>
            </a:extLst>
          </p:cNvPr>
          <p:cNvSpPr txBox="1"/>
          <p:nvPr/>
        </p:nvSpPr>
        <p:spPr>
          <a:xfrm>
            <a:off x="777966" y="5717568"/>
            <a:ext cx="7588065" cy="954107"/>
          </a:xfrm>
          <a:prstGeom prst="rect">
            <a:avLst/>
          </a:prstGeom>
          <a:solidFill>
            <a:srgbClr val="FF7E79">
              <a:alpha val="9804"/>
            </a:srgbClr>
          </a:solidFill>
          <a:ln w="38100">
            <a:solidFill>
              <a:srgbClr val="FF7E7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感情表現に基づき，行動するロボットを開発する．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→ 飽きの効果軽減を期待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B21851A6-A5F3-871F-13DF-EA70B40D044A}"/>
              </a:ext>
            </a:extLst>
          </p:cNvPr>
          <p:cNvGrpSpPr/>
          <p:nvPr/>
        </p:nvGrpSpPr>
        <p:grpSpPr>
          <a:xfrm>
            <a:off x="375447" y="942034"/>
            <a:ext cx="3898611" cy="4490876"/>
            <a:chOff x="753100" y="2126578"/>
            <a:chExt cx="3898611" cy="4490876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7F172FC4-8292-124D-86F8-8F2B4017DF0D}"/>
                </a:ext>
              </a:extLst>
            </p:cNvPr>
            <p:cNvGrpSpPr/>
            <p:nvPr/>
          </p:nvGrpSpPr>
          <p:grpSpPr>
            <a:xfrm>
              <a:off x="1096592" y="2126578"/>
              <a:ext cx="3555119" cy="4490876"/>
              <a:chOff x="1082519" y="2212002"/>
              <a:chExt cx="3483244" cy="4490876"/>
            </a:xfrm>
          </p:grpSpPr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A4F39DAF-C12B-ED47-8CD2-1584AECE6C1F}"/>
                  </a:ext>
                </a:extLst>
              </p:cNvPr>
              <p:cNvSpPr txBox="1"/>
              <p:nvPr/>
            </p:nvSpPr>
            <p:spPr>
              <a:xfrm>
                <a:off x="1122705" y="5687215"/>
                <a:ext cx="344305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JP" altLang="en-US" sz="2400" u="sng"/>
                  <a:t>情動の伝染が起きない</a:t>
                </a:r>
                <a:endParaRPr kumimoji="1" lang="en-US" altLang="ja-JP" sz="2400" u="sng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ja-JP" sz="1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行動が単純</a:t>
                </a:r>
                <a:endParaRPr kumimoji="1" lang="en-US" altLang="ja-JP" sz="2400" dirty="0"/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C3EF29F8-604C-2949-8774-C2D1061E358B}"/>
                  </a:ext>
                </a:extLst>
              </p:cNvPr>
              <p:cNvGrpSpPr/>
              <p:nvPr/>
            </p:nvGrpSpPr>
            <p:grpSpPr>
              <a:xfrm>
                <a:off x="1082519" y="2212002"/>
                <a:ext cx="1840568" cy="1915706"/>
                <a:chOff x="1082519" y="2212002"/>
                <a:chExt cx="1840568" cy="1915706"/>
              </a:xfrm>
            </p:grpSpPr>
            <p:pic>
              <p:nvPicPr>
                <p:cNvPr id="22" name="図 21" descr="小さい, 座る, テーブル, 持つ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7B17C6D1-9959-BB4A-8F83-8AB80E7A5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235032" y="2212002"/>
                  <a:ext cx="1535541" cy="1733899"/>
                </a:xfrm>
                <a:prstGeom prst="rect">
                  <a:avLst/>
                </a:prstGeom>
              </p:spPr>
            </p:pic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8197876-DA13-1F43-82F8-8457CCCFA3F1}"/>
                    </a:ext>
                  </a:extLst>
                </p:cNvPr>
                <p:cNvSpPr txBox="1"/>
                <p:nvPr/>
              </p:nvSpPr>
              <p:spPr>
                <a:xfrm>
                  <a:off x="1082519" y="3912264"/>
                  <a:ext cx="18405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" altLang="ja-JP" sz="800" dirty="0">
                      <a:solidFill>
                        <a:schemeClr val="accent1"/>
                      </a:solidFill>
                    </a:rPr>
                    <a:t>https://</a:t>
                  </a:r>
                  <a:r>
                    <a:rPr kumimoji="1" lang="en" altLang="ja-JP" sz="800" dirty="0" err="1">
                      <a:solidFill>
                        <a:schemeClr val="accent1"/>
                      </a:solidFill>
                    </a:rPr>
                    <a:t>aibo.sony.jp</a:t>
                  </a:r>
                  <a:r>
                    <a:rPr kumimoji="1" lang="en" altLang="ja-JP" sz="800" dirty="0">
                      <a:solidFill>
                        <a:schemeClr val="accent1"/>
                      </a:solidFill>
                    </a:rPr>
                    <a:t>/feature/</a:t>
                  </a:r>
                  <a:r>
                    <a:rPr kumimoji="1" lang="en" altLang="ja-JP" sz="800" dirty="0" err="1">
                      <a:solidFill>
                        <a:schemeClr val="accent1"/>
                      </a:solidFill>
                    </a:rPr>
                    <a:t>ichigomilk</a:t>
                  </a:r>
                  <a:r>
                    <a:rPr kumimoji="1" lang="en" altLang="ja-JP" sz="800" dirty="0">
                      <a:solidFill>
                        <a:schemeClr val="accent1"/>
                      </a:solidFill>
                    </a:rPr>
                    <a:t>/</a:t>
                  </a:r>
                  <a:endParaRPr kumimoji="1" lang="ja-JP" altLang="en-US" sz="800">
                    <a:solidFill>
                      <a:schemeClr val="accent1"/>
                    </a:solidFill>
                  </a:endParaRPr>
                </a:p>
              </p:txBody>
            </p:sp>
          </p:grpSp>
        </p:grp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5CF2F9B-118E-B63E-FEC8-669E2E64FCF1}"/>
                </a:ext>
              </a:extLst>
            </p:cNvPr>
            <p:cNvSpPr/>
            <p:nvPr/>
          </p:nvSpPr>
          <p:spPr>
            <a:xfrm>
              <a:off x="753100" y="5130199"/>
              <a:ext cx="1283802" cy="3693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原因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93EBF5C8-9F7B-DD3B-C559-82B5DA4D11B5}"/>
                </a:ext>
              </a:extLst>
            </p:cNvPr>
            <p:cNvSpPr/>
            <p:nvPr/>
          </p:nvSpPr>
          <p:spPr>
            <a:xfrm>
              <a:off x="753100" y="4129539"/>
              <a:ext cx="1283802" cy="3693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問題点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7B9A93E-9505-E366-6351-DEC37E6E9D27}"/>
                </a:ext>
              </a:extLst>
            </p:cNvPr>
            <p:cNvSpPr txBox="1"/>
            <p:nvPr/>
          </p:nvSpPr>
          <p:spPr>
            <a:xfrm>
              <a:off x="1137608" y="4601131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2400"/>
                <a:t>飽きる</a:t>
              </a:r>
              <a:endParaRPr kumimoji="1" lang="en-US" altLang="ja-JP" sz="24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CC1D1C1-8283-3FB7-878F-23FFBA59E72D}"/>
              </a:ext>
            </a:extLst>
          </p:cNvPr>
          <p:cNvGrpSpPr/>
          <p:nvPr/>
        </p:nvGrpSpPr>
        <p:grpSpPr>
          <a:xfrm>
            <a:off x="4172514" y="868951"/>
            <a:ext cx="4748003" cy="4521419"/>
            <a:chOff x="4398199" y="1941662"/>
            <a:chExt cx="4748003" cy="4521419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A341E13-8EE6-4987-34D4-0CC2F2180E27}"/>
                </a:ext>
              </a:extLst>
            </p:cNvPr>
            <p:cNvGrpSpPr/>
            <p:nvPr/>
          </p:nvGrpSpPr>
          <p:grpSpPr>
            <a:xfrm>
              <a:off x="4937463" y="4029024"/>
              <a:ext cx="3669475" cy="2434057"/>
              <a:chOff x="5311984" y="4029774"/>
              <a:chExt cx="3669475" cy="24340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724FE840-3526-9548-999E-2A86201AF22F}"/>
                  </a:ext>
                </a:extLst>
              </p:cNvPr>
              <p:cNvGrpSpPr/>
              <p:nvPr/>
            </p:nvGrpSpPr>
            <p:grpSpPr>
              <a:xfrm>
                <a:off x="5311984" y="4029774"/>
                <a:ext cx="3669475" cy="2434057"/>
                <a:chOff x="5296394" y="3789153"/>
                <a:chExt cx="3669475" cy="2434057"/>
              </a:xfrm>
            </p:grpSpPr>
            <p:sp>
              <p:nvSpPr>
                <p:cNvPr id="21" name="角丸四角形 20">
                  <a:extLst>
                    <a:ext uri="{FF2B5EF4-FFF2-40B4-BE49-F238E27FC236}">
                      <a16:creationId xmlns:a16="http://schemas.microsoft.com/office/drawing/2014/main" id="{C2D3C0F6-F392-3843-B4C2-2CED04CA2250}"/>
                    </a:ext>
                  </a:extLst>
                </p:cNvPr>
                <p:cNvSpPr/>
                <p:nvPr/>
              </p:nvSpPr>
              <p:spPr>
                <a:xfrm>
                  <a:off x="5296394" y="4019986"/>
                  <a:ext cx="3669475" cy="2203224"/>
                </a:xfrm>
                <a:prstGeom prst="round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0A95EB0A-DB67-F840-8B25-FD7AB89DDE8A}"/>
                    </a:ext>
                  </a:extLst>
                </p:cNvPr>
                <p:cNvSpPr txBox="1"/>
                <p:nvPr/>
              </p:nvSpPr>
              <p:spPr>
                <a:xfrm>
                  <a:off x="6239932" y="3789153"/>
                  <a:ext cx="1718755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u="sng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感情</a:t>
                  </a:r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で学習</a:t>
                  </a:r>
                  <a:endPara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9FC4FAF0-A15D-214D-97F9-629B60EAEC3F}"/>
                    </a:ext>
                  </a:extLst>
                </p:cNvPr>
                <p:cNvSpPr txBox="1"/>
                <p:nvPr/>
              </p:nvSpPr>
              <p:spPr>
                <a:xfrm>
                  <a:off x="5411701" y="4521433"/>
                  <a:ext cx="20246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表情</a:t>
                  </a:r>
                  <a:endPara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テキスト</a:t>
                  </a:r>
                  <a:endPara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音響情報</a:t>
                  </a:r>
                  <a:endPara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ECB3675-8842-AA60-AC0A-905C945AC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67198" y="4899283"/>
                <a:ext cx="1236311" cy="925872"/>
              </a:xfrm>
              <a:prstGeom prst="rect">
                <a:avLst/>
              </a:prstGeom>
            </p:spPr>
          </p:pic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F4FAB6AD-94CC-2544-820C-120C816BE6B9}"/>
                </a:ext>
              </a:extLst>
            </p:cNvPr>
            <p:cNvGrpSpPr/>
            <p:nvPr/>
          </p:nvGrpSpPr>
          <p:grpSpPr>
            <a:xfrm>
              <a:off x="4398199" y="1941662"/>
              <a:ext cx="4748003" cy="2002601"/>
              <a:chOff x="4398199" y="1941662"/>
              <a:chExt cx="4748003" cy="2002601"/>
            </a:xfrm>
          </p:grpSpPr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C2A13D0E-B00D-929E-FC03-C6A16C90B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01517" y="2044762"/>
                <a:ext cx="2644685" cy="1796400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05E780D2-FAB9-8295-07D3-4D4EC54A1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98199" y="1941662"/>
                <a:ext cx="2002601" cy="20026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1349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C7E352-1643-F369-960C-AFE6E6958F0F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AF6AEEF-8886-4727-99FF-F54A830521B6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提案システム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C3F67BC-DFF0-AD92-D50F-027C15DA404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7F2B823-595D-6929-0CB7-52BE35CAF2E2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1044C1F-9D01-1A90-0BB2-AE6E2A6DF3A1}"/>
              </a:ext>
            </a:extLst>
          </p:cNvPr>
          <p:cNvSpPr txBox="1"/>
          <p:nvPr/>
        </p:nvSpPr>
        <p:spPr>
          <a:xfrm>
            <a:off x="5984640" y="2226828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2FAF54D-9E80-EC9E-A6CD-7EF3CC6BAB56}"/>
              </a:ext>
            </a:extLst>
          </p:cNvPr>
          <p:cNvGrpSpPr/>
          <p:nvPr/>
        </p:nvGrpSpPr>
        <p:grpSpPr>
          <a:xfrm>
            <a:off x="296253" y="978922"/>
            <a:ext cx="3490302" cy="2886378"/>
            <a:chOff x="1016072" y="2976919"/>
            <a:chExt cx="3490303" cy="2886378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651D0F4-1407-48BA-46D2-EE14F3209803}"/>
                </a:ext>
              </a:extLst>
            </p:cNvPr>
            <p:cNvGrpSpPr/>
            <p:nvPr/>
          </p:nvGrpSpPr>
          <p:grpSpPr>
            <a:xfrm>
              <a:off x="1864048" y="2976919"/>
              <a:ext cx="2642327" cy="2886378"/>
              <a:chOff x="921796" y="1654169"/>
              <a:chExt cx="3385118" cy="3802394"/>
            </a:xfrm>
          </p:grpSpPr>
          <p:sp>
            <p:nvSpPr>
              <p:cNvPr id="28" name="平行四辺形 27">
                <a:extLst>
                  <a:ext uri="{FF2B5EF4-FFF2-40B4-BE49-F238E27FC236}">
                    <a16:creationId xmlns:a16="http://schemas.microsoft.com/office/drawing/2014/main" id="{1ABAC4AB-F76B-045D-A1EA-D85155DCEAFB}"/>
                  </a:ext>
                </a:extLst>
              </p:cNvPr>
              <p:cNvSpPr/>
              <p:nvPr/>
            </p:nvSpPr>
            <p:spPr>
              <a:xfrm>
                <a:off x="921796" y="4643478"/>
                <a:ext cx="3382653" cy="813085"/>
              </a:xfrm>
              <a:prstGeom prst="parallelogram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ロボット制御</a:t>
                </a:r>
                <a:endParaRPr kumimoji="1" lang="en-US" altLang="ja-JP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平行四辺形 29">
                <a:extLst>
                  <a:ext uri="{FF2B5EF4-FFF2-40B4-BE49-F238E27FC236}">
                    <a16:creationId xmlns:a16="http://schemas.microsoft.com/office/drawing/2014/main" id="{379F4D24-B87A-036E-639B-6F0CE0A465CA}"/>
                  </a:ext>
                </a:extLst>
              </p:cNvPr>
              <p:cNvSpPr/>
              <p:nvPr/>
            </p:nvSpPr>
            <p:spPr>
              <a:xfrm>
                <a:off x="921796" y="3148821"/>
                <a:ext cx="3382653" cy="813088"/>
              </a:xfrm>
              <a:prstGeom prst="parallelogram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行動決定</a:t>
                </a:r>
                <a:endParaRPr kumimoji="1" lang="en-US" altLang="ja-JP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平行四辺形 31">
                <a:extLst>
                  <a:ext uri="{FF2B5EF4-FFF2-40B4-BE49-F238E27FC236}">
                    <a16:creationId xmlns:a16="http://schemas.microsoft.com/office/drawing/2014/main" id="{8CFA2216-93B5-497A-B44B-3DD25C302FDC}"/>
                  </a:ext>
                </a:extLst>
              </p:cNvPr>
              <p:cNvSpPr/>
              <p:nvPr/>
            </p:nvSpPr>
            <p:spPr>
              <a:xfrm>
                <a:off x="924261" y="1654169"/>
                <a:ext cx="3382653" cy="813087"/>
              </a:xfrm>
              <a:prstGeom prst="parallelogram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感情推定</a:t>
                </a:r>
                <a:endParaRPr kumimoji="1" lang="en-US" altLang="ja-JP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下矢印 32">
                <a:extLst>
                  <a:ext uri="{FF2B5EF4-FFF2-40B4-BE49-F238E27FC236}">
                    <a16:creationId xmlns:a16="http://schemas.microsoft.com/office/drawing/2014/main" id="{D22CA118-E236-F710-E8A5-CD7366A29833}"/>
                  </a:ext>
                </a:extLst>
              </p:cNvPr>
              <p:cNvSpPr/>
              <p:nvPr/>
            </p:nvSpPr>
            <p:spPr>
              <a:xfrm>
                <a:off x="2429244" y="2573053"/>
                <a:ext cx="534391" cy="469972"/>
              </a:xfrm>
              <a:prstGeom prst="down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  <p:sp>
            <p:nvSpPr>
              <p:cNvPr id="36" name="下矢印 35">
                <a:extLst>
                  <a:ext uri="{FF2B5EF4-FFF2-40B4-BE49-F238E27FC236}">
                    <a16:creationId xmlns:a16="http://schemas.microsoft.com/office/drawing/2014/main" id="{979C468A-B74E-B9B5-6382-FBDADF01BF78}"/>
                  </a:ext>
                </a:extLst>
              </p:cNvPr>
              <p:cNvSpPr/>
              <p:nvPr/>
            </p:nvSpPr>
            <p:spPr>
              <a:xfrm>
                <a:off x="2429244" y="4067706"/>
                <a:ext cx="534391" cy="469972"/>
              </a:xfrm>
              <a:prstGeom prst="down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2A2DF9C7-23E7-EDEE-A6E8-CEE4103607F7}"/>
                </a:ext>
              </a:extLst>
            </p:cNvPr>
            <p:cNvGrpSpPr/>
            <p:nvPr/>
          </p:nvGrpSpPr>
          <p:grpSpPr>
            <a:xfrm>
              <a:off x="1016072" y="3105201"/>
              <a:ext cx="814394" cy="2550396"/>
              <a:chOff x="1016072" y="3105201"/>
              <a:chExt cx="814394" cy="2550396"/>
            </a:xfrm>
          </p:grpSpPr>
          <p:sp>
            <p:nvSpPr>
              <p:cNvPr id="25" name="屈折矢印 24">
                <a:extLst>
                  <a:ext uri="{FF2B5EF4-FFF2-40B4-BE49-F238E27FC236}">
                    <a16:creationId xmlns:a16="http://schemas.microsoft.com/office/drawing/2014/main" id="{E0C0A3C1-AD77-757A-182F-D0CFB64257A3}"/>
                  </a:ext>
                </a:extLst>
              </p:cNvPr>
              <p:cNvSpPr/>
              <p:nvPr/>
            </p:nvSpPr>
            <p:spPr>
              <a:xfrm rot="5400000" flipH="1">
                <a:off x="1072628" y="3048646"/>
                <a:ext cx="687837" cy="800948"/>
              </a:xfrm>
              <a:prstGeom prst="bentUpArrow">
                <a:avLst>
                  <a:gd name="adj1" fmla="val 26184"/>
                  <a:gd name="adj2" fmla="val 29310"/>
                  <a:gd name="adj3" fmla="val 31018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  <p:sp>
            <p:nvSpPr>
              <p:cNvPr id="26" name="L 字 25">
                <a:extLst>
                  <a:ext uri="{FF2B5EF4-FFF2-40B4-BE49-F238E27FC236}">
                    <a16:creationId xmlns:a16="http://schemas.microsoft.com/office/drawing/2014/main" id="{57860CC1-960B-A20A-49D6-F75CC79CC671}"/>
                  </a:ext>
                </a:extLst>
              </p:cNvPr>
              <p:cNvSpPr/>
              <p:nvPr/>
            </p:nvSpPr>
            <p:spPr>
              <a:xfrm>
                <a:off x="1016072" y="3291814"/>
                <a:ext cx="814394" cy="2363783"/>
              </a:xfrm>
              <a:prstGeom prst="corner">
                <a:avLst>
                  <a:gd name="adj1" fmla="val 21930"/>
                  <a:gd name="adj2" fmla="val 2193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</p:grpSp>
      <p:pic>
        <p:nvPicPr>
          <p:cNvPr id="45" name="図 44">
            <a:extLst>
              <a:ext uri="{FF2B5EF4-FFF2-40B4-BE49-F238E27FC236}">
                <a16:creationId xmlns:a16="http://schemas.microsoft.com/office/drawing/2014/main" id="{24891DEF-FFB9-E12F-AD64-3F06D5EC3B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66" y="4317072"/>
            <a:ext cx="4119027" cy="2421917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2FBA13B-6E60-7AA8-ECAB-867D47672C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978" y="4823608"/>
            <a:ext cx="3138111" cy="2028768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4D6013-649A-E1DA-EE72-CFD7182FE7C9}"/>
              </a:ext>
            </a:extLst>
          </p:cNvPr>
          <p:cNvSpPr txBox="1"/>
          <p:nvPr/>
        </p:nvSpPr>
        <p:spPr>
          <a:xfrm>
            <a:off x="5232261" y="4604055"/>
            <a:ext cx="987607" cy="369332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Camera</a:t>
            </a:r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0CDFF250-A823-C155-E69E-20FCEF6065D6}"/>
              </a:ext>
            </a:extLst>
          </p:cNvPr>
          <p:cNvSpPr txBox="1"/>
          <p:nvPr/>
        </p:nvSpPr>
        <p:spPr>
          <a:xfrm>
            <a:off x="6613552" y="4753834"/>
            <a:ext cx="987607" cy="369332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PC</a:t>
            </a:r>
            <a:endParaRPr kumimoji="1" lang="ja-JP" altLang="en-US"/>
          </a:p>
        </p:txBody>
      </p:sp>
      <p:sp>
        <p:nvSpPr>
          <p:cNvPr id="6" name="平行四辺形 5">
            <a:extLst>
              <a:ext uri="{FF2B5EF4-FFF2-40B4-BE49-F238E27FC236}">
                <a16:creationId xmlns:a16="http://schemas.microsoft.com/office/drawing/2014/main" id="{42C2E7DB-E59B-3461-3388-B372FEA61441}"/>
              </a:ext>
            </a:extLst>
          </p:cNvPr>
          <p:cNvSpPr/>
          <p:nvPr/>
        </p:nvSpPr>
        <p:spPr>
          <a:xfrm>
            <a:off x="1144228" y="978923"/>
            <a:ext cx="2640403" cy="617208"/>
          </a:xfrm>
          <a:prstGeom prst="parallelogram">
            <a:avLst/>
          </a:prstGeom>
          <a:solidFill>
            <a:srgbClr val="FF7E79">
              <a:alpha val="20392"/>
            </a:srgbClr>
          </a:solidFill>
          <a:ln w="3810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58E5B684-C7CA-381E-C5EE-BCE11FF766C9}"/>
              </a:ext>
            </a:extLst>
          </p:cNvPr>
          <p:cNvGrpSpPr/>
          <p:nvPr/>
        </p:nvGrpSpPr>
        <p:grpSpPr>
          <a:xfrm>
            <a:off x="4571997" y="690289"/>
            <a:ext cx="4144071" cy="3831735"/>
            <a:chOff x="4571997" y="690289"/>
            <a:chExt cx="4144071" cy="3831735"/>
          </a:xfrm>
        </p:grpSpPr>
        <p:sp>
          <p:nvSpPr>
            <p:cNvPr id="10" name="四角形吹き出し 9">
              <a:extLst>
                <a:ext uri="{FF2B5EF4-FFF2-40B4-BE49-F238E27FC236}">
                  <a16:creationId xmlns:a16="http://schemas.microsoft.com/office/drawing/2014/main" id="{97CAD228-16E9-9C17-A77D-81CD6BCB231D}"/>
                </a:ext>
              </a:extLst>
            </p:cNvPr>
            <p:cNvSpPr/>
            <p:nvPr/>
          </p:nvSpPr>
          <p:spPr>
            <a:xfrm>
              <a:off x="4571997" y="690289"/>
              <a:ext cx="4144071" cy="3831735"/>
            </a:xfrm>
            <a:prstGeom prst="wedgeRectCallout">
              <a:avLst>
                <a:gd name="adj1" fmla="val -64908"/>
                <a:gd name="adj2" fmla="val -3290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id="{3E673DB5-0E3E-43D2-827A-B16C09D13046}"/>
                </a:ext>
              </a:extLst>
            </p:cNvPr>
            <p:cNvSpPr/>
            <p:nvPr/>
          </p:nvSpPr>
          <p:spPr>
            <a:xfrm>
              <a:off x="4972533" y="751424"/>
              <a:ext cx="3342999" cy="53344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表情</a:t>
              </a:r>
            </a:p>
          </p:txBody>
        </p:sp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966BEE1F-9E69-192B-C976-065CA99E762D}"/>
                </a:ext>
              </a:extLst>
            </p:cNvPr>
            <p:cNvSpPr/>
            <p:nvPr/>
          </p:nvSpPr>
          <p:spPr>
            <a:xfrm>
              <a:off x="4972533" y="1632923"/>
              <a:ext cx="3342999" cy="53344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AWS </a:t>
              </a:r>
              <a:r>
                <a:rPr kumimoji="1" lang="en-US" altLang="ja-JP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Rekognition</a:t>
              </a: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94F1B109-A2AD-2E42-CFE8-549317B82760}"/>
                </a:ext>
              </a:extLst>
            </p:cNvPr>
            <p:cNvGrpSpPr/>
            <p:nvPr/>
          </p:nvGrpSpPr>
          <p:grpSpPr>
            <a:xfrm>
              <a:off x="4972533" y="2514424"/>
              <a:ext cx="3342999" cy="1937828"/>
              <a:chOff x="4966761" y="2625800"/>
              <a:chExt cx="3342999" cy="1937828"/>
            </a:xfrm>
            <a:solidFill>
              <a:schemeClr val="bg1"/>
            </a:solidFill>
          </p:grpSpPr>
          <p:sp>
            <p:nvSpPr>
              <p:cNvPr id="44" name="角丸四角形 43">
                <a:extLst>
                  <a:ext uri="{FF2B5EF4-FFF2-40B4-BE49-F238E27FC236}">
                    <a16:creationId xmlns:a16="http://schemas.microsoft.com/office/drawing/2014/main" id="{B7EC6240-0C65-787E-7890-F92FD7D74AAC}"/>
                  </a:ext>
                </a:extLst>
              </p:cNvPr>
              <p:cNvSpPr/>
              <p:nvPr/>
            </p:nvSpPr>
            <p:spPr>
              <a:xfrm>
                <a:off x="4966761" y="2625800"/>
                <a:ext cx="3342999" cy="1937828"/>
              </a:xfrm>
              <a:prstGeom prst="roundRect">
                <a:avLst/>
              </a:prstGeom>
              <a:grp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可視化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400" dirty="0">
                  <a:solidFill>
                    <a:schemeClr val="tx2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図 40" descr="グラフ&#10;&#10;自動的に生成された説明">
                <a:extLst>
                  <a:ext uri="{FF2B5EF4-FFF2-40B4-BE49-F238E27FC236}">
                    <a16:creationId xmlns:a16="http://schemas.microsoft.com/office/drawing/2014/main" id="{3578E8C6-2CB6-B335-4865-04E341E47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81135" y="3094695"/>
                <a:ext cx="1914249" cy="1370967"/>
              </a:xfrm>
              <a:prstGeom prst="rect">
                <a:avLst/>
              </a:prstGeom>
              <a:grpFill/>
            </p:spPr>
          </p:pic>
        </p:grpSp>
        <p:sp>
          <p:nvSpPr>
            <p:cNvPr id="37" name="下矢印 36">
              <a:extLst>
                <a:ext uri="{FF2B5EF4-FFF2-40B4-BE49-F238E27FC236}">
                  <a16:creationId xmlns:a16="http://schemas.microsoft.com/office/drawing/2014/main" id="{5F934C3D-34DE-370A-1DCB-479664454D4F}"/>
                </a:ext>
              </a:extLst>
            </p:cNvPr>
            <p:cNvSpPr/>
            <p:nvPr/>
          </p:nvSpPr>
          <p:spPr>
            <a:xfrm>
              <a:off x="5615097" y="1340810"/>
              <a:ext cx="2057870" cy="222343"/>
            </a:xfrm>
            <a:prstGeom prst="downArrow">
              <a:avLst>
                <a:gd name="adj1" fmla="val 69111"/>
                <a:gd name="adj2" fmla="val 10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下矢印 37">
              <a:extLst>
                <a:ext uri="{FF2B5EF4-FFF2-40B4-BE49-F238E27FC236}">
                  <a16:creationId xmlns:a16="http://schemas.microsoft.com/office/drawing/2014/main" id="{079C7EDD-3B55-EE96-DB7B-1C6FD8C16793}"/>
                </a:ext>
              </a:extLst>
            </p:cNvPr>
            <p:cNvSpPr/>
            <p:nvPr/>
          </p:nvSpPr>
          <p:spPr>
            <a:xfrm>
              <a:off x="5615097" y="2222309"/>
              <a:ext cx="2057870" cy="222343"/>
            </a:xfrm>
            <a:prstGeom prst="downArrow">
              <a:avLst>
                <a:gd name="adj1" fmla="val 69111"/>
                <a:gd name="adj2" fmla="val 10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442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1B49409-8880-BE7D-BAF2-1AC0C136B55B}"/>
              </a:ext>
            </a:extLst>
          </p:cNvPr>
          <p:cNvSpPr txBox="1"/>
          <p:nvPr/>
        </p:nvSpPr>
        <p:spPr>
          <a:xfrm>
            <a:off x="1475427" y="750108"/>
            <a:ext cx="7144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表情を高精度で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ja-JP" altLang="en-US" sz="2400"/>
              <a:t>に理解させることは可能か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表情を意図的に表現することは可能か</a:t>
            </a:r>
            <a:endParaRPr kumimoji="1" lang="en-US" altLang="ja-JP" sz="2400" dirty="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A404F05-C9BA-8332-25D0-3EAF6526427B}"/>
              </a:ext>
            </a:extLst>
          </p:cNvPr>
          <p:cNvSpPr/>
          <p:nvPr/>
        </p:nvSpPr>
        <p:spPr>
          <a:xfrm>
            <a:off x="310718" y="748184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目的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3D2EBC-F093-68C8-5589-34F3C10E6BD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F53DE3-C39E-FF73-500C-322809A71A1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検証実験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【1/2】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799674-5DC2-415F-E221-34A0BE2D8AC7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89EE07C-3ABA-5C9D-7F73-60BEF9EE3E37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E38C341B-C034-A3C5-C0B2-549BE3EA7A81}"/>
              </a:ext>
            </a:extLst>
          </p:cNvPr>
          <p:cNvSpPr/>
          <p:nvPr/>
        </p:nvSpPr>
        <p:spPr>
          <a:xfrm>
            <a:off x="2199145" y="1664485"/>
            <a:ext cx="5926301" cy="33823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7D6708C-09DD-930B-8B91-EE49DD1F2212}"/>
              </a:ext>
            </a:extLst>
          </p:cNvPr>
          <p:cNvGrpSpPr/>
          <p:nvPr/>
        </p:nvGrpSpPr>
        <p:grpSpPr>
          <a:xfrm>
            <a:off x="700795" y="2429653"/>
            <a:ext cx="2894123" cy="4273425"/>
            <a:chOff x="3398716" y="970030"/>
            <a:chExt cx="5302660" cy="1038056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CA9361D-8E78-C6B4-9A2D-7412DE5FE039}"/>
                </a:ext>
              </a:extLst>
            </p:cNvPr>
            <p:cNvGrpSpPr/>
            <p:nvPr/>
          </p:nvGrpSpPr>
          <p:grpSpPr>
            <a:xfrm>
              <a:off x="3398716" y="970030"/>
              <a:ext cx="5302660" cy="1038056"/>
              <a:chOff x="3194558" y="970030"/>
              <a:chExt cx="5302660" cy="1038056"/>
            </a:xfrm>
          </p:grpSpPr>
          <p:sp>
            <p:nvSpPr>
              <p:cNvPr id="21" name="角丸四角形 20">
                <a:extLst>
                  <a:ext uri="{FF2B5EF4-FFF2-40B4-BE49-F238E27FC236}">
                    <a16:creationId xmlns:a16="http://schemas.microsoft.com/office/drawing/2014/main" id="{CA39A3FC-9CDF-70ED-9932-ABCED6F4A13D}"/>
                  </a:ext>
                </a:extLst>
              </p:cNvPr>
              <p:cNvSpPr/>
              <p:nvPr/>
            </p:nvSpPr>
            <p:spPr>
              <a:xfrm>
                <a:off x="3194558" y="970030"/>
                <a:ext cx="5302660" cy="1038056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35A0229B-3319-F713-297F-9244CBBBE5F3}"/>
                  </a:ext>
                </a:extLst>
              </p:cNvPr>
              <p:cNvSpPr/>
              <p:nvPr/>
            </p:nvSpPr>
            <p:spPr>
              <a:xfrm>
                <a:off x="3672261" y="995277"/>
                <a:ext cx="4329511" cy="199720"/>
              </a:xfrm>
              <a:prstGeom prst="round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通常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" name="角丸四角形 23">
                <a:extLst>
                  <a:ext uri="{FF2B5EF4-FFF2-40B4-BE49-F238E27FC236}">
                    <a16:creationId xmlns:a16="http://schemas.microsoft.com/office/drawing/2014/main" id="{7D284CFC-6A91-1518-EA14-D7B40CA3F036}"/>
                  </a:ext>
                </a:extLst>
              </p:cNvPr>
              <p:cNvSpPr/>
              <p:nvPr/>
            </p:nvSpPr>
            <p:spPr>
              <a:xfrm>
                <a:off x="3672261" y="1388879"/>
                <a:ext cx="4329511" cy="199720"/>
              </a:xfrm>
              <a:prstGeom prst="round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練習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鏡，見本</a:t>
                </a:r>
                <a:r>
                  <a:rPr kumimoji="1" lang="en-US" altLang="ja-JP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 </a:t>
                </a: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など</a:t>
                </a: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" name="角丸四角形 24">
                <a:extLst>
                  <a:ext uri="{FF2B5EF4-FFF2-40B4-BE49-F238E27FC236}">
                    <a16:creationId xmlns:a16="http://schemas.microsoft.com/office/drawing/2014/main" id="{653EB94C-FC69-EB13-2A66-1B446E8AB7AC}"/>
                  </a:ext>
                </a:extLst>
              </p:cNvPr>
              <p:cNvSpPr/>
              <p:nvPr/>
            </p:nvSpPr>
            <p:spPr>
              <a:xfrm>
                <a:off x="3672261" y="1782481"/>
                <a:ext cx="4329511" cy="199720"/>
              </a:xfrm>
              <a:prstGeom prst="round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評価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感情推定</a:t>
                </a:r>
                <a:r>
                  <a:rPr kumimoji="1" lang="en-US" altLang="ja-JP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 </a:t>
                </a: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など</a:t>
                </a:r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208BA914-DC07-A986-1926-5EAE19F70008}"/>
                </a:ext>
              </a:extLst>
            </p:cNvPr>
            <p:cNvGrpSpPr/>
            <p:nvPr/>
          </p:nvGrpSpPr>
          <p:grpSpPr>
            <a:xfrm>
              <a:off x="4398474" y="1253612"/>
              <a:ext cx="3285401" cy="470254"/>
              <a:chOff x="4398474" y="1253612"/>
              <a:chExt cx="3285401" cy="470254"/>
            </a:xfrm>
          </p:grpSpPr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C346E201-7190-9D69-DF78-0361909FA53F}"/>
                  </a:ext>
                </a:extLst>
              </p:cNvPr>
              <p:cNvSpPr/>
              <p:nvPr/>
            </p:nvSpPr>
            <p:spPr>
              <a:xfrm>
                <a:off x="4398474" y="1253612"/>
                <a:ext cx="3285401" cy="7665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" name="下矢印 19">
                <a:extLst>
                  <a:ext uri="{FF2B5EF4-FFF2-40B4-BE49-F238E27FC236}">
                    <a16:creationId xmlns:a16="http://schemas.microsoft.com/office/drawing/2014/main" id="{8848B11F-D4C0-4A4F-6583-DFA18B0FBA81}"/>
                  </a:ext>
                </a:extLst>
              </p:cNvPr>
              <p:cNvSpPr/>
              <p:nvPr/>
            </p:nvSpPr>
            <p:spPr>
              <a:xfrm>
                <a:off x="4398474" y="1647214"/>
                <a:ext cx="3285399" cy="76652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2669A56-5B5C-13E8-275E-BA8BC59EFEE6}"/>
              </a:ext>
            </a:extLst>
          </p:cNvPr>
          <p:cNvGrpSpPr/>
          <p:nvPr/>
        </p:nvGrpSpPr>
        <p:grpSpPr>
          <a:xfrm>
            <a:off x="3870165" y="2086097"/>
            <a:ext cx="5251539" cy="4905900"/>
            <a:chOff x="4919239" y="2241672"/>
            <a:chExt cx="4507521" cy="4273426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B5EEF80B-1C49-CD6A-A4ED-EF4862545370}"/>
                </a:ext>
              </a:extLst>
            </p:cNvPr>
            <p:cNvGrpSpPr/>
            <p:nvPr/>
          </p:nvGrpSpPr>
          <p:grpSpPr>
            <a:xfrm>
              <a:off x="4919239" y="2241672"/>
              <a:ext cx="4507521" cy="4273426"/>
              <a:chOff x="4919239" y="2241672"/>
              <a:chExt cx="4507521" cy="4273426"/>
            </a:xfrm>
          </p:grpSpPr>
          <p:pic>
            <p:nvPicPr>
              <p:cNvPr id="19" name="グラフィックス 18" descr="指数的グラフ 単色塗りつぶし">
                <a:extLst>
                  <a:ext uri="{FF2B5EF4-FFF2-40B4-BE49-F238E27FC236}">
                    <a16:creationId xmlns:a16="http://schemas.microsoft.com/office/drawing/2014/main" id="{4E5877BD-2819-2E69-7DAA-AE6E02C12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19239" y="2241672"/>
                <a:ext cx="4507521" cy="4273426"/>
              </a:xfrm>
              <a:prstGeom prst="rect">
                <a:avLst/>
              </a:prstGeom>
            </p:spPr>
          </p:pic>
          <p:sp>
            <p:nvSpPr>
              <p:cNvPr id="23" name="角丸四角形 22">
                <a:extLst>
                  <a:ext uri="{FF2B5EF4-FFF2-40B4-BE49-F238E27FC236}">
                    <a16:creationId xmlns:a16="http://schemas.microsoft.com/office/drawing/2014/main" id="{CC684BA5-5908-A0AC-3571-BD2993917FBF}"/>
                  </a:ext>
                </a:extLst>
              </p:cNvPr>
              <p:cNvSpPr/>
              <p:nvPr/>
            </p:nvSpPr>
            <p:spPr>
              <a:xfrm>
                <a:off x="5034744" y="2976518"/>
                <a:ext cx="418503" cy="2768455"/>
              </a:xfrm>
              <a:prstGeom prst="roundRect">
                <a:avLst/>
              </a:prstGeom>
              <a:ln w="38100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インタラクション　満足度</a:t>
                </a:r>
              </a:p>
            </p:txBody>
          </p:sp>
          <p:sp>
            <p:nvSpPr>
              <p:cNvPr id="34" name="角丸四角形 33">
                <a:extLst>
                  <a:ext uri="{FF2B5EF4-FFF2-40B4-BE49-F238E27FC236}">
                    <a16:creationId xmlns:a16="http://schemas.microsoft.com/office/drawing/2014/main" id="{139AE657-E092-8FA0-0762-D9ECB1BCBA8D}"/>
                  </a:ext>
                </a:extLst>
              </p:cNvPr>
              <p:cNvSpPr/>
              <p:nvPr/>
            </p:nvSpPr>
            <p:spPr>
              <a:xfrm>
                <a:off x="5246426" y="6025231"/>
                <a:ext cx="3853146" cy="283763"/>
              </a:xfrm>
              <a:prstGeom prst="roundRect">
                <a:avLst/>
              </a:prstGeom>
              <a:ln w="38100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感情表現</a:t>
                </a:r>
              </a:p>
            </p:txBody>
          </p:sp>
        </p:grpSp>
        <p:sp>
          <p:nvSpPr>
            <p:cNvPr id="8" name="二等辺三角形 1">
              <a:extLst>
                <a:ext uri="{FF2B5EF4-FFF2-40B4-BE49-F238E27FC236}">
                  <a16:creationId xmlns:a16="http://schemas.microsoft.com/office/drawing/2014/main" id="{020866A6-133A-972D-6773-F7634E5FBE81}"/>
                </a:ext>
              </a:extLst>
            </p:cNvPr>
            <p:cNvSpPr/>
            <p:nvPr/>
          </p:nvSpPr>
          <p:spPr>
            <a:xfrm>
              <a:off x="5412124" y="2589659"/>
              <a:ext cx="627629" cy="283761"/>
            </a:xfrm>
            <a:prstGeom prst="triangle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二等辺三角形 3">
              <a:extLst>
                <a:ext uri="{FF2B5EF4-FFF2-40B4-BE49-F238E27FC236}">
                  <a16:creationId xmlns:a16="http://schemas.microsoft.com/office/drawing/2014/main" id="{D64727C3-A4F0-D98D-0877-B88EF0933127}"/>
                </a:ext>
              </a:extLst>
            </p:cNvPr>
            <p:cNvSpPr/>
            <p:nvPr/>
          </p:nvSpPr>
          <p:spPr>
            <a:xfrm rot="5400000">
              <a:off x="8529442" y="5584590"/>
              <a:ext cx="627629" cy="283761"/>
            </a:xfrm>
            <a:prstGeom prst="triangle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78E52F3-B97B-B062-7BD6-3D8A73EDF619}"/>
                </a:ext>
              </a:extLst>
            </p:cNvPr>
            <p:cNvSpPr/>
            <p:nvPr/>
          </p:nvSpPr>
          <p:spPr>
            <a:xfrm>
              <a:off x="5571372" y="2873420"/>
              <a:ext cx="283761" cy="3001114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B700CB3-EEA7-6369-88C7-AFE1C70E223E}"/>
                </a:ext>
              </a:extLst>
            </p:cNvPr>
            <p:cNvSpPr/>
            <p:nvPr/>
          </p:nvSpPr>
          <p:spPr>
            <a:xfrm rot="5400000">
              <a:off x="7012087" y="4177881"/>
              <a:ext cx="283762" cy="3136285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6">
              <a:extLst>
                <a:ext uri="{FF2B5EF4-FFF2-40B4-BE49-F238E27FC236}">
                  <a16:creationId xmlns:a16="http://schemas.microsoft.com/office/drawing/2014/main" id="{917C8DB1-1EE4-919F-4C7A-B0A8C88C1B97}"/>
                </a:ext>
              </a:extLst>
            </p:cNvPr>
            <p:cNvSpPr/>
            <p:nvPr/>
          </p:nvSpPr>
          <p:spPr>
            <a:xfrm>
              <a:off x="8044405" y="5393406"/>
              <a:ext cx="627017" cy="62701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schemeClr val="tx1"/>
                  </a:solidFill>
                </a:rPr>
                <a:t>豊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楕円 7">
              <a:extLst>
                <a:ext uri="{FF2B5EF4-FFF2-40B4-BE49-F238E27FC236}">
                  <a16:creationId xmlns:a16="http://schemas.microsoft.com/office/drawing/2014/main" id="{7CCB5D84-98B6-3CF7-F82F-E99AE2DF9180}"/>
                </a:ext>
              </a:extLst>
            </p:cNvPr>
            <p:cNvSpPr/>
            <p:nvPr/>
          </p:nvSpPr>
          <p:spPr>
            <a:xfrm>
              <a:off x="5412736" y="2890123"/>
              <a:ext cx="627017" cy="62701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</a:rPr>
                <a:t>高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04E3DFB-EA0C-BC4D-DF9D-20E45335D267}"/>
              </a:ext>
            </a:extLst>
          </p:cNvPr>
          <p:cNvSpPr/>
          <p:nvPr/>
        </p:nvSpPr>
        <p:spPr>
          <a:xfrm>
            <a:off x="310718" y="1833601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ねらい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AD2CB37-C262-3188-712B-9E5389B257DC}"/>
              </a:ext>
            </a:extLst>
          </p:cNvPr>
          <p:cNvSpPr txBox="1"/>
          <p:nvPr/>
        </p:nvSpPr>
        <p:spPr>
          <a:xfrm>
            <a:off x="6495934" y="2022732"/>
            <a:ext cx="2476631" cy="523220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rgbClr val="FF7E7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>
                <a:solidFill>
                  <a:srgbClr val="FF0000"/>
                </a:solidFill>
              </a:rPr>
              <a:t>飽きの軽減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CA4F43B-101D-F09B-FE37-5AAA578531AB}"/>
              </a:ext>
            </a:extLst>
          </p:cNvPr>
          <p:cNvSpPr/>
          <p:nvPr/>
        </p:nvSpPr>
        <p:spPr>
          <a:xfrm>
            <a:off x="147666" y="653992"/>
            <a:ext cx="8761030" cy="9904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9E971E3-D26F-89BF-2959-8C56CC7F5F14}"/>
              </a:ext>
            </a:extLst>
          </p:cNvPr>
          <p:cNvSpPr/>
          <p:nvPr/>
        </p:nvSpPr>
        <p:spPr>
          <a:xfrm>
            <a:off x="249425" y="1743710"/>
            <a:ext cx="8761030" cy="50445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3521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各環境下での認識率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384F41A-168B-68FB-7BEC-2B48D5966268}"/>
              </a:ext>
            </a:extLst>
          </p:cNvPr>
          <p:cNvGrpSpPr/>
          <p:nvPr/>
        </p:nvGrpSpPr>
        <p:grpSpPr>
          <a:xfrm>
            <a:off x="223883" y="724846"/>
            <a:ext cx="8696234" cy="1944000"/>
            <a:chOff x="220839" y="641247"/>
            <a:chExt cx="8696234" cy="1944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77250E0-C00A-C169-88B0-6A7A44C99C95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5073" y="641247"/>
              <a:ext cx="2772000" cy="194400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3987F8CE-2EBE-BCE9-12A7-BC0D3660B38E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82956" y="641247"/>
              <a:ext cx="2772000" cy="1944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894D8E0-A343-61D8-F7BF-5E5FD015C2EB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839" y="641247"/>
              <a:ext cx="2772000" cy="19440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F531A21-6BAD-966A-E1F4-D2792248E20C}"/>
              </a:ext>
            </a:extLst>
          </p:cNvPr>
          <p:cNvGrpSpPr/>
          <p:nvPr/>
        </p:nvGrpSpPr>
        <p:grpSpPr>
          <a:xfrm>
            <a:off x="-130855" y="2673985"/>
            <a:ext cx="9274855" cy="4264404"/>
            <a:chOff x="-130855" y="2572385"/>
            <a:chExt cx="9274855" cy="426440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525035D-B505-CF83-C606-27686C83A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2" t="2296" r="735" b="31273"/>
            <a:stretch/>
          </p:blipFill>
          <p:spPr>
            <a:xfrm>
              <a:off x="-384" y="2796368"/>
              <a:ext cx="9059810" cy="2573608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56809D6D-B5CE-ABD1-CA43-39A81757DDD1}"/>
                </a:ext>
              </a:extLst>
            </p:cNvPr>
            <p:cNvSpPr/>
            <p:nvPr/>
          </p:nvSpPr>
          <p:spPr>
            <a:xfrm>
              <a:off x="2977672" y="2880162"/>
              <a:ext cx="370374" cy="2710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43CB4AA7-2CCB-4EAF-78D9-E01697E12074}"/>
                </a:ext>
              </a:extLst>
            </p:cNvPr>
            <p:cNvGrpSpPr/>
            <p:nvPr/>
          </p:nvGrpSpPr>
          <p:grpSpPr>
            <a:xfrm>
              <a:off x="-11017" y="2572385"/>
              <a:ext cx="9155017" cy="4264404"/>
              <a:chOff x="-11017" y="2572385"/>
              <a:chExt cx="9155017" cy="426440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8D13425D-5975-CFFC-00FE-2463DC053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38" t="68817" b="5920"/>
              <a:stretch/>
            </p:blipFill>
            <p:spPr>
              <a:xfrm>
                <a:off x="-3067" y="5369977"/>
                <a:ext cx="9147067" cy="1466812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A925B2DF-2F2D-2EF6-7020-45366FDB206A}"/>
                  </a:ext>
                </a:extLst>
              </p:cNvPr>
              <p:cNvSpPr txBox="1"/>
              <p:nvPr/>
            </p:nvSpPr>
            <p:spPr>
              <a:xfrm>
                <a:off x="-11017" y="2572385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[%]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5664637-CCC9-D55E-A211-0053E31C9F0D}"/>
                  </a:ext>
                </a:extLst>
              </p:cNvPr>
              <p:cNvSpPr txBox="1"/>
              <p:nvPr/>
            </p:nvSpPr>
            <p:spPr>
              <a:xfrm>
                <a:off x="6009168" y="2575707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[%]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F50E920-04C4-F9CD-9BD9-9EC7D69ABA5F}"/>
                </a:ext>
              </a:extLst>
            </p:cNvPr>
            <p:cNvGrpSpPr/>
            <p:nvPr/>
          </p:nvGrpSpPr>
          <p:grpSpPr>
            <a:xfrm>
              <a:off x="-130855" y="2754660"/>
              <a:ext cx="568756" cy="2835974"/>
              <a:chOff x="-376132" y="2122513"/>
              <a:chExt cx="568756" cy="2502240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FEA9D0E-099B-503E-2497-162E2C342D0F}"/>
                  </a:ext>
                </a:extLst>
              </p:cNvPr>
              <p:cNvSpPr/>
              <p:nvPr/>
            </p:nvSpPr>
            <p:spPr>
              <a:xfrm>
                <a:off x="-245278" y="2233246"/>
                <a:ext cx="329851" cy="23915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ja-JP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91CDBE4-1F56-665A-BED3-A0D3019DC86C}"/>
                  </a:ext>
                </a:extLst>
              </p:cNvPr>
              <p:cNvSpPr txBox="1"/>
              <p:nvPr/>
            </p:nvSpPr>
            <p:spPr>
              <a:xfrm>
                <a:off x="-364415" y="2122513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100</a:t>
                </a:r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71DF8A7-271C-1AD2-ADFF-D69ABAD80E9C}"/>
                  </a:ext>
                </a:extLst>
              </p:cNvPr>
              <p:cNvSpPr txBox="1"/>
              <p:nvPr/>
            </p:nvSpPr>
            <p:spPr>
              <a:xfrm>
                <a:off x="-376132" y="3166936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50</a:t>
                </a:r>
                <a:endParaRPr kumimoji="1" lang="ja-JP" altLang="en-US"/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16A314A-DD9D-E7F7-6499-F07831A25FD5}"/>
                  </a:ext>
                </a:extLst>
              </p:cNvPr>
              <p:cNvSpPr txBox="1"/>
              <p:nvPr/>
            </p:nvSpPr>
            <p:spPr>
              <a:xfrm>
                <a:off x="-376131" y="4211131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0</a:t>
                </a:r>
                <a:endParaRPr kumimoji="1" lang="ja-JP" altLang="en-US"/>
              </a:p>
            </p:txBody>
          </p:sp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A90CAB6-048B-7036-1808-4C17A9FD3509}"/>
                </a:ext>
              </a:extLst>
            </p:cNvPr>
            <p:cNvSpPr txBox="1"/>
            <p:nvPr/>
          </p:nvSpPr>
          <p:spPr>
            <a:xfrm>
              <a:off x="2887340" y="3938382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50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94437E0-A6A0-7AF2-F5F9-BB0247098E21}"/>
                </a:ext>
              </a:extLst>
            </p:cNvPr>
            <p:cNvSpPr txBox="1"/>
            <p:nvPr/>
          </p:nvSpPr>
          <p:spPr>
            <a:xfrm>
              <a:off x="2887341" y="5121846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0</a:t>
              </a:r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D54573C7-EA42-8E35-A3C2-B89EBB497907}"/>
                </a:ext>
              </a:extLst>
            </p:cNvPr>
            <p:cNvSpPr/>
            <p:nvPr/>
          </p:nvSpPr>
          <p:spPr>
            <a:xfrm>
              <a:off x="6026176" y="2875155"/>
              <a:ext cx="370374" cy="2710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A1E1F9D7-66CC-1CE7-C4A4-4947FDC29C2D}"/>
                </a:ext>
              </a:extLst>
            </p:cNvPr>
            <p:cNvSpPr txBox="1"/>
            <p:nvPr/>
          </p:nvSpPr>
          <p:spPr>
            <a:xfrm>
              <a:off x="5947561" y="2749653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100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71DA422C-6429-BF60-B2C9-69581C4D2B55}"/>
                </a:ext>
              </a:extLst>
            </p:cNvPr>
            <p:cNvSpPr txBox="1"/>
            <p:nvPr/>
          </p:nvSpPr>
          <p:spPr>
            <a:xfrm>
              <a:off x="5935844" y="3933375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50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18D45C80-8CF3-EF0F-6A2E-39829D7C0367}"/>
                </a:ext>
              </a:extLst>
            </p:cNvPr>
            <p:cNvSpPr txBox="1"/>
            <p:nvPr/>
          </p:nvSpPr>
          <p:spPr>
            <a:xfrm>
              <a:off x="5935845" y="5116839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0</a:t>
              </a:r>
              <a:endParaRPr kumimoji="1" lang="ja-JP" altLang="en-US"/>
            </a:p>
          </p:txBody>
        </p:sp>
      </p:grp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C1076C2-2996-60E7-5B96-D3291FA1292C}"/>
              </a:ext>
            </a:extLst>
          </p:cNvPr>
          <p:cNvSpPr txBox="1"/>
          <p:nvPr/>
        </p:nvSpPr>
        <p:spPr>
          <a:xfrm>
            <a:off x="2925085" y="2860561"/>
            <a:ext cx="55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/>
              <a:t>100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DA30506-B65E-6314-7F29-2AE4B1006944}"/>
              </a:ext>
            </a:extLst>
          </p:cNvPr>
          <p:cNvSpPr txBox="1"/>
          <p:nvPr/>
        </p:nvSpPr>
        <p:spPr>
          <a:xfrm>
            <a:off x="2992839" y="2673985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[%]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7C455FB3-2D13-4F91-38C2-86844ECF056A}"/>
              </a:ext>
            </a:extLst>
          </p:cNvPr>
          <p:cNvSpPr/>
          <p:nvPr/>
        </p:nvSpPr>
        <p:spPr>
          <a:xfrm>
            <a:off x="406773" y="5587771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33.3%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00835E0-118C-9904-9ACD-BB5110F012DD}"/>
              </a:ext>
            </a:extLst>
          </p:cNvPr>
          <p:cNvSpPr/>
          <p:nvPr/>
        </p:nvSpPr>
        <p:spPr>
          <a:xfrm>
            <a:off x="3428026" y="5582599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58.3%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2C57A6B-3B48-D7AB-1CC3-47A66B681054}"/>
              </a:ext>
            </a:extLst>
          </p:cNvPr>
          <p:cNvSpPr/>
          <p:nvPr/>
        </p:nvSpPr>
        <p:spPr>
          <a:xfrm>
            <a:off x="6438515" y="5594563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91.7%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2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5344AE-3094-5A61-A081-27F6828E6052}"/>
              </a:ext>
            </a:extLst>
          </p:cNvPr>
          <p:cNvSpPr/>
          <p:nvPr/>
        </p:nvSpPr>
        <p:spPr>
          <a:xfrm>
            <a:off x="310718" y="935124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条件</a:t>
            </a:r>
            <a:endParaRPr kumimoji="1" lang="en-US" altLang="ja-JP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5E474BD-6573-79A5-BC87-1A7CC04197FE}"/>
              </a:ext>
            </a:extLst>
          </p:cNvPr>
          <p:cNvSpPr/>
          <p:nvPr/>
        </p:nvSpPr>
        <p:spPr>
          <a:xfrm>
            <a:off x="310718" y="2379484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環境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00766" y="6484843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A15630-372E-EB1F-FDAD-173B01105198}"/>
              </a:ext>
            </a:extLst>
          </p:cNvPr>
          <p:cNvSpPr txBox="1"/>
          <p:nvPr/>
        </p:nvSpPr>
        <p:spPr>
          <a:xfrm>
            <a:off x="1475427" y="936382"/>
            <a:ext cx="6611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代男女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名．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kumimoji="1" lang="ja-JP" altLang="en-US" sz="2400"/>
              <a:t>動画を視聴し，感情を推定してもらう．</a:t>
            </a:r>
            <a:endParaRPr kumimoji="1" lang="en-US" altLang="ja-JP" sz="2400" dirty="0"/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動画は計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個．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4D7DC7-0273-0B4E-B234-C6C1092BD6F8}"/>
              </a:ext>
            </a:extLst>
          </p:cNvPr>
          <p:cNvSpPr txBox="1"/>
          <p:nvPr/>
        </p:nvSpPr>
        <p:spPr>
          <a:xfrm>
            <a:off x="238967" y="45295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18AB0D3-C5F5-D241-89E9-355E9D70624A}"/>
              </a:ext>
            </a:extLst>
          </p:cNvPr>
          <p:cNvSpPr txBox="1"/>
          <p:nvPr/>
        </p:nvSpPr>
        <p:spPr>
          <a:xfrm>
            <a:off x="3200580" y="452954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鏡</a:t>
            </a:r>
            <a:r>
              <a:rPr kumimoji="1" lang="en-US" altLang="ja-JP" dirty="0"/>
              <a:t> &amp; </a:t>
            </a:r>
            <a:r>
              <a:rPr kumimoji="1" lang="ja-JP" altLang="en-US"/>
              <a:t>見本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C6392B-61BD-AB10-C304-DF44ADFB693B}"/>
              </a:ext>
            </a:extLst>
          </p:cNvPr>
          <p:cNvSpPr txBox="1"/>
          <p:nvPr/>
        </p:nvSpPr>
        <p:spPr>
          <a:xfrm>
            <a:off x="6133539" y="452954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鏡</a:t>
            </a:r>
            <a:r>
              <a:rPr kumimoji="1" lang="en-US" altLang="ja-JP" dirty="0"/>
              <a:t> &amp; </a:t>
            </a:r>
            <a:r>
              <a:rPr kumimoji="1" lang="ja-JP" altLang="en-US"/>
              <a:t>見本</a:t>
            </a:r>
            <a:r>
              <a:rPr kumimoji="1" lang="en-US" altLang="ja-JP" dirty="0"/>
              <a:t> &amp;</a:t>
            </a:r>
            <a:r>
              <a:rPr kumimoji="1" lang="ja-JP" altLang="en-US"/>
              <a:t>認識結果</a:t>
            </a:r>
          </a:p>
        </p:txBody>
      </p:sp>
      <p:graphicFrame>
        <p:nvGraphicFramePr>
          <p:cNvPr id="19" name="表 19">
            <a:extLst>
              <a:ext uri="{FF2B5EF4-FFF2-40B4-BE49-F238E27FC236}">
                <a16:creationId xmlns:a16="http://schemas.microsoft.com/office/drawing/2014/main" id="{89F245C5-2933-EE02-A970-D00ABE18E5F4}"/>
              </a:ext>
            </a:extLst>
          </p:cNvPr>
          <p:cNvGraphicFramePr>
            <a:graphicFrameLocks noGrp="1"/>
          </p:cNvGraphicFramePr>
          <p:nvPr/>
        </p:nvGraphicFramePr>
        <p:xfrm>
          <a:off x="1475427" y="2380316"/>
          <a:ext cx="74217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964">
                  <a:extLst>
                    <a:ext uri="{9D8B030D-6E8A-4147-A177-3AD203B41FA5}">
                      <a16:colId xmlns:a16="http://schemas.microsoft.com/office/drawing/2014/main" val="1025633752"/>
                    </a:ext>
                  </a:extLst>
                </a:gridCol>
                <a:gridCol w="4802781">
                  <a:extLst>
                    <a:ext uri="{9D8B030D-6E8A-4147-A177-3AD203B41FA5}">
                      <a16:colId xmlns:a16="http://schemas.microsoft.com/office/drawing/2014/main" val="1528417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認識結果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リアルタイムで結果をフィードバック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4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鏡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被験者が自身の顔を確認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見本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種類の典型的な表情が提示される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65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フィードバックを行わない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91480"/>
                  </a:ext>
                </a:extLst>
              </a:tr>
            </a:tbl>
          </a:graphicData>
        </a:graphic>
      </p:graphicFrame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7E7BD5D-9A94-4B43-B2E7-6A79F717144B}"/>
              </a:ext>
            </a:extLst>
          </p:cNvPr>
          <p:cNvSpPr/>
          <p:nvPr/>
        </p:nvSpPr>
        <p:spPr>
          <a:xfrm>
            <a:off x="147666" y="801726"/>
            <a:ext cx="8761030" cy="12463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D40E744-5039-7AA8-F1C9-17AABBB4624E}"/>
              </a:ext>
            </a:extLst>
          </p:cNvPr>
          <p:cNvSpPr/>
          <p:nvPr/>
        </p:nvSpPr>
        <p:spPr>
          <a:xfrm>
            <a:off x="274590" y="2235590"/>
            <a:ext cx="8761030" cy="23053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3D2EBC-F093-68C8-5589-34F3C10E6BD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F53DE3-C39E-FF73-500C-322809A71A1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整合性の検証</a:t>
            </a:r>
            <a:endParaRPr kumimoji="1" lang="en-US" altLang="ja-JP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799674-5DC2-415F-E221-34A0BE2D8AC7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89EE07C-3ABA-5C9D-7F73-60BEF9EE3E37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図 22">
            <a:extLst>
              <a:ext uri="{FF2B5EF4-FFF2-40B4-BE49-F238E27FC236}">
                <a16:creationId xmlns:a16="http://schemas.microsoft.com/office/drawing/2014/main" id="{8B10B7AE-B283-B46A-0A5C-EBBBD159436B}"/>
              </a:ext>
            </a:extLst>
          </p:cNvPr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2697" y="4902429"/>
            <a:ext cx="2772000" cy="1944000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1F0C83F4-8E59-F139-CCEB-04108AF25D59}"/>
              </a:ext>
            </a:extLst>
          </p:cNvPr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580" y="4902429"/>
            <a:ext cx="2772000" cy="1944000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545C0E47-A511-9B11-08F4-50C9C38D6D52}"/>
              </a:ext>
            </a:extLst>
          </p:cNvPr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63" y="4902429"/>
            <a:ext cx="2772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4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実験結果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【1/2】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3BDD126E-6FEC-5082-D0E6-EE6F30D62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017" y="656810"/>
            <a:ext cx="2729834" cy="3018111"/>
          </a:xfrm>
          <a:prstGeom prst="rect">
            <a:avLst/>
          </a:prstGeom>
        </p:spPr>
      </p:pic>
      <p:graphicFrame>
        <p:nvGraphicFramePr>
          <p:cNvPr id="11" name="表 12">
            <a:extLst>
              <a:ext uri="{FF2B5EF4-FFF2-40B4-BE49-F238E27FC236}">
                <a16:creationId xmlns:a16="http://schemas.microsoft.com/office/drawing/2014/main" id="{32582C77-F567-79B0-C14A-1C0070957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300904"/>
              </p:ext>
            </p:extLst>
          </p:nvPr>
        </p:nvGraphicFramePr>
        <p:xfrm>
          <a:off x="302386" y="4584451"/>
          <a:ext cx="8539228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984">
                  <a:extLst>
                    <a:ext uri="{9D8B030D-6E8A-4147-A177-3AD203B41FA5}">
                      <a16:colId xmlns:a16="http://schemas.microsoft.com/office/drawing/2014/main" val="3092709162"/>
                    </a:ext>
                  </a:extLst>
                </a:gridCol>
                <a:gridCol w="2149793">
                  <a:extLst>
                    <a:ext uri="{9D8B030D-6E8A-4147-A177-3AD203B41FA5}">
                      <a16:colId xmlns:a16="http://schemas.microsoft.com/office/drawing/2014/main" val="4031764588"/>
                    </a:ext>
                  </a:extLst>
                </a:gridCol>
                <a:gridCol w="557868">
                  <a:extLst>
                    <a:ext uri="{9D8B030D-6E8A-4147-A177-3AD203B41FA5}">
                      <a16:colId xmlns:a16="http://schemas.microsoft.com/office/drawing/2014/main" val="1254117659"/>
                    </a:ext>
                  </a:extLst>
                </a:gridCol>
                <a:gridCol w="2005810">
                  <a:extLst>
                    <a:ext uri="{9D8B030D-6E8A-4147-A177-3AD203B41FA5}">
                      <a16:colId xmlns:a16="http://schemas.microsoft.com/office/drawing/2014/main" val="3362911157"/>
                    </a:ext>
                  </a:extLst>
                </a:gridCol>
                <a:gridCol w="557868">
                  <a:extLst>
                    <a:ext uri="{9D8B030D-6E8A-4147-A177-3AD203B41FA5}">
                      <a16:colId xmlns:a16="http://schemas.microsoft.com/office/drawing/2014/main" val="2528485663"/>
                    </a:ext>
                  </a:extLst>
                </a:gridCol>
                <a:gridCol w="2378905">
                  <a:extLst>
                    <a:ext uri="{9D8B030D-6E8A-4147-A177-3AD203B41FA5}">
                      <a16:colId xmlns:a16="http://schemas.microsoft.com/office/drawing/2014/main" val="1966554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なし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鏡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見本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鏡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見本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推測結果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2941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2215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HAPPY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CONFUSED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SURPRISED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81387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FEAR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ANGRY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2590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DISGUSTED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CALM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307397"/>
                  </a:ext>
                </a:extLst>
              </a:tr>
            </a:tbl>
          </a:graphicData>
        </a:graphic>
      </p:graphicFrame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27C07F1A-AAEE-F526-F1BE-2266DFE321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9121" y="656810"/>
            <a:ext cx="3784879" cy="301811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5BC6F3F2-8232-D9EF-13C0-2F813B4D72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0424" y="656810"/>
            <a:ext cx="2817090" cy="301811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2EDE935-20C6-01D0-74D9-381B55C6480B}"/>
              </a:ext>
            </a:extLst>
          </p:cNvPr>
          <p:cNvSpPr txBox="1"/>
          <p:nvPr/>
        </p:nvSpPr>
        <p:spPr>
          <a:xfrm>
            <a:off x="310717" y="42151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グラフ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9374DC-5BAA-4818-6BC5-FCC7C68AB7BB}"/>
              </a:ext>
            </a:extLst>
          </p:cNvPr>
          <p:cNvSpPr txBox="1"/>
          <p:nvPr/>
        </p:nvSpPr>
        <p:spPr>
          <a:xfrm>
            <a:off x="374836" y="49960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感情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732E5-F255-1D92-B64E-1EE57CD7A959}"/>
              </a:ext>
            </a:extLst>
          </p:cNvPr>
          <p:cNvSpPr txBox="1"/>
          <p:nvPr/>
        </p:nvSpPr>
        <p:spPr>
          <a:xfrm>
            <a:off x="2035727" y="4215119"/>
            <a:ext cx="277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縦軸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AWS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横軸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ヒト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8B1369A-A656-7D68-04C8-B1F198C7372F}"/>
              </a:ext>
            </a:extLst>
          </p:cNvPr>
          <p:cNvSpPr/>
          <p:nvPr/>
        </p:nvSpPr>
        <p:spPr>
          <a:xfrm>
            <a:off x="265691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適合率：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62.5%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6B95C30-4E69-3965-95F8-E56ECB7B85D9}"/>
              </a:ext>
            </a:extLst>
          </p:cNvPr>
          <p:cNvSpPr/>
          <p:nvPr/>
        </p:nvSpPr>
        <p:spPr>
          <a:xfrm>
            <a:off x="2934032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適合率：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69.4%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D08CBF-E274-C8F9-EDDD-E308A4B3099B}"/>
              </a:ext>
            </a:extLst>
          </p:cNvPr>
          <p:cNvSpPr/>
          <p:nvPr/>
        </p:nvSpPr>
        <p:spPr>
          <a:xfrm>
            <a:off x="5703728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適合率：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61.1%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スライド番号プレースホルダー 24">
            <a:extLst>
              <a:ext uri="{FF2B5EF4-FFF2-40B4-BE49-F238E27FC236}">
                <a16:creationId xmlns:a16="http://schemas.microsoft.com/office/drawing/2014/main" id="{E7851554-ED40-396E-73E1-308FE9D65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231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{DC8F35D1-E404-D442-AF2A-52B4D421E384}tf16401378</Template>
  <TotalTime>48987</TotalTime>
  <Words>815</Words>
  <Application>Microsoft Office PowerPoint</Application>
  <PresentationFormat>画面に合わせる (4:3)</PresentationFormat>
  <Paragraphs>235</Paragraphs>
  <Slides>15</Slides>
  <Notes>9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MS Gothic</vt:lpstr>
      <vt:lpstr>游ゴシック</vt:lpstr>
      <vt:lpstr>Arial</vt:lpstr>
      <vt:lpstr>Garamond</vt:lpstr>
      <vt:lpstr>Times New Roman</vt:lpstr>
      <vt:lpstr>Verdana</vt:lpstr>
      <vt:lpstr>Office テーマ</vt:lpstr>
      <vt:lpstr>福田 &amp; Yeoh ゼミ 進捗報告(09/01)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ご清聴ありがとうございました．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108</cp:revision>
  <dcterms:created xsi:type="dcterms:W3CDTF">2021-11-05T11:24:13Z</dcterms:created>
  <dcterms:modified xsi:type="dcterms:W3CDTF">2023-05-05T07:11:22Z</dcterms:modified>
</cp:coreProperties>
</file>